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7" r:id="rId2"/>
    <p:sldId id="316" r:id="rId3"/>
    <p:sldId id="321" r:id="rId4"/>
    <p:sldId id="288" r:id="rId5"/>
    <p:sldId id="328" r:id="rId6"/>
    <p:sldId id="329" r:id="rId7"/>
    <p:sldId id="322" r:id="rId8"/>
    <p:sldId id="330" r:id="rId9"/>
    <p:sldId id="331" r:id="rId10"/>
    <p:sldId id="332" r:id="rId11"/>
    <p:sldId id="333" r:id="rId12"/>
    <p:sldId id="334" r:id="rId13"/>
    <p:sldId id="335" r:id="rId14"/>
    <p:sldId id="336" r:id="rId15"/>
    <p:sldId id="337" r:id="rId16"/>
    <p:sldId id="339" r:id="rId17"/>
    <p:sldId id="340" r:id="rId18"/>
    <p:sldId id="341" r:id="rId19"/>
    <p:sldId id="338" r:id="rId20"/>
    <p:sldId id="342" r:id="rId21"/>
    <p:sldId id="343" r:id="rId22"/>
    <p:sldId id="345" r:id="rId23"/>
    <p:sldId id="344" r:id="rId24"/>
    <p:sldId id="346" r:id="rId25"/>
    <p:sldId id="347" r:id="rId26"/>
    <p:sldId id="348" r:id="rId27"/>
    <p:sldId id="349" r:id="rId28"/>
    <p:sldId id="350" r:id="rId29"/>
    <p:sldId id="351" r:id="rId30"/>
    <p:sldId id="354" r:id="rId31"/>
    <p:sldId id="352" r:id="rId32"/>
    <p:sldId id="355" r:id="rId33"/>
    <p:sldId id="356" r:id="rId34"/>
    <p:sldId id="353" r:id="rId35"/>
    <p:sldId id="327" r:id="rId36"/>
    <p:sldId id="358" r:id="rId37"/>
    <p:sldId id="357" r:id="rId38"/>
    <p:sldId id="323" r:id="rId39"/>
    <p:sldId id="359" r:id="rId40"/>
    <p:sldId id="360" r:id="rId41"/>
    <p:sldId id="361" r:id="rId42"/>
    <p:sldId id="362" r:id="rId43"/>
    <p:sldId id="363" r:id="rId44"/>
    <p:sldId id="365" r:id="rId45"/>
    <p:sldId id="366" r:id="rId46"/>
    <p:sldId id="364" r:id="rId47"/>
    <p:sldId id="367" r:id="rId48"/>
    <p:sldId id="369" r:id="rId49"/>
    <p:sldId id="371" r:id="rId50"/>
    <p:sldId id="368" r:id="rId51"/>
    <p:sldId id="324" r:id="rId52"/>
    <p:sldId id="372" r:id="rId53"/>
    <p:sldId id="373" r:id="rId54"/>
    <p:sldId id="374" r:id="rId55"/>
    <p:sldId id="325" r:id="rId56"/>
    <p:sldId id="375" r:id="rId57"/>
    <p:sldId id="376" r:id="rId58"/>
    <p:sldId id="377" r:id="rId59"/>
    <p:sldId id="264"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89438"/>
    <a:srgbClr val="E0004D"/>
    <a:srgbClr val="2B9FE4"/>
    <a:srgbClr val="1A5AA1"/>
    <a:srgbClr val="D3E7FD"/>
    <a:srgbClr val="F20056"/>
    <a:srgbClr val="FFCCCC"/>
    <a:srgbClr val="30B1FA"/>
    <a:srgbClr val="1A6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39" autoAdjust="0"/>
    <p:restoredTop sz="96966"/>
  </p:normalViewPr>
  <p:slideViewPr>
    <p:cSldViewPr snapToGrid="0">
      <p:cViewPr varScale="1">
        <p:scale>
          <a:sx n="91" d="100"/>
          <a:sy n="91" d="100"/>
        </p:scale>
        <p:origin x="1100"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142FF-29C8-664C-AB11-A940812F4A4D}" type="datetimeFigureOut">
              <a:rPr lang="en-CN" smtClean="0"/>
              <a:t>01/02/2023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16810-903A-B240-9EF5-646A9848DF79}" type="slidenum">
              <a:rPr lang="en-CN" smtClean="0"/>
              <a:t>‹#›</a:t>
            </a:fld>
            <a:endParaRPr lang="en-CN"/>
          </a:p>
        </p:txBody>
      </p:sp>
    </p:spTree>
    <p:extLst>
      <p:ext uri="{BB962C8B-B14F-4D97-AF65-F5344CB8AC3E}">
        <p14:creationId xmlns:p14="http://schemas.microsoft.com/office/powerpoint/2010/main" val="1615529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近年育龄妇女见顶下滑、生育意愿大幅降低，出生人口大幅减少，人口老龄化少子化加速到来</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a:t>
            </a: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从长期趋势看，随着生育堆积效应逐渐消失、育龄妇女规模持续下滑、新一代年轻人观念改变、抚养成本上升等，出生人口仍将处于快速下滑期。</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人口负增长即将来临，优化生育政策刻不容缓。中国总和生育率从</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1970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年代之前的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1990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2010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年后的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左右，再降到</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1.3</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年我国总和生育率仅</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，远低于维持人口总量不变的世代更替水平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。如果总和生育率依旧处在低水平，中国人口将在“十四五”时期进入负增长。人口见顶之后前</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25-30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年内萎缩速度较慢，但随着</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1962-1975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年高生育率时期出生人口进入生命终点，</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年左右开始，萎缩速度将明显变快。</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年中国人口占全球比例为</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年小幅降至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2100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年将大幅降至约</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。当前必须正确认识人口发展的内在规律，必须正确认识人口与经济社会发展的关系，优化生育政策刻不容缓。</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数据表明，</a:t>
            </a:r>
            <a:r>
              <a:rPr lang="zh-CN" altLang="en-CN" b="0" i="0" u="none" strike="noStrike" dirty="0">
                <a:solidFill>
                  <a:srgbClr val="000000"/>
                </a:solidFill>
                <a:effectLst/>
                <a:latin typeface="PingFang SC" panose="020B0400000000000000" pitchFamily="34" charset="-122"/>
                <a:ea typeface="PingFang SC" panose="020B0400000000000000" pitchFamily="34" charset="-122"/>
              </a:rPr>
              <a:t>我国</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生育率已经处于较低水平。这主要受到育龄妇女数量持续减少、“二孩”效应逐步减弱的影响。从</a:t>
            </a:r>
            <a:r>
              <a:rPr lang="en-US" altLang="zh-CN" b="0" i="0" u="none" strike="noStrike" dirty="0">
                <a:solidFill>
                  <a:srgbClr val="000000"/>
                </a:solidFill>
                <a:effectLst/>
                <a:latin typeface="PingFang SC" panose="020B0400000000000000" pitchFamily="34" charset="-122"/>
                <a:ea typeface="PingFang SC" panose="020B0400000000000000" pitchFamily="34" charset="-122"/>
              </a:rPr>
              <a:t>2020</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年来看，新冠肺炎疫情增加了生活的不确定性和对住院分娩的担忧，进一步降低了居民生育的意愿。</a:t>
            </a: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水平的高低既受政策因素的影响，也受经济、社会、文化等因素的影响，后者的影响力在逐步增强。随着经济社会的持续发展，尤其是工业化、现代化带来的人口生育观念转变等方面的影响，低生育已经成为大多数发达国家普遍面临的问题，也将成为我国面临的现实问题。</a:t>
            </a: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根据民政局公布数据分析，</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年全国结婚登记数相比</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年峰值数据减少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583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万对，为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1986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年以来最低。而与出生人口更密切相关的初婚人数，从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年的</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2385.96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万人峰值持续下降 至</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1228.6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万人，下降幅度达</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48.5%</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年轻人数量下降，适婚人群总量减少，是结婚人数和结婚率下降的一个关键因素。根据国家统计局数据，我国</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90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00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后人口分别为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2.23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亿和</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1.63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亿，整体呈不断下降趋势。近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-29</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岁对应出生人口总体下降</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sz="1800" b="0" i="0" u="none" strike="noStrike" dirty="0">
                <a:solidFill>
                  <a:srgbClr val="333333"/>
                </a:solidFill>
                <a:effectLst/>
                <a:latin typeface="宋体" panose="02010600030101010101" pitchFamily="2" charset="-122"/>
                <a:ea typeface="宋体" panose="02010600030101010101" pitchFamily="2" charset="-122"/>
              </a:rPr>
              <a:t>全国人口</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[2]</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中，</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人口为</a:t>
            </a:r>
            <a:r>
              <a:rPr lang="en-US" altLang="zh-CN" sz="1800" b="0" i="0" u="none" strike="noStrike" dirty="0">
                <a:solidFill>
                  <a:srgbClr val="333333"/>
                </a:solidFill>
                <a:effectLst/>
                <a:latin typeface="Times New Roman" panose="02020603050405020304" pitchFamily="18" charset="0"/>
              </a:rPr>
              <a:t>253383938</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17.95%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15</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岁人口为</a:t>
            </a:r>
            <a:r>
              <a:rPr lang="en-US" altLang="zh-CN" sz="1800" b="0" i="0" u="none" strike="noStrike" dirty="0">
                <a:solidFill>
                  <a:srgbClr val="333333"/>
                </a:solidFill>
                <a:effectLst/>
                <a:latin typeface="Times New Roman" panose="02020603050405020304" pitchFamily="18" charset="0"/>
              </a:rPr>
              <a:t>894376020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63.35%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264018766</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18.70%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，其中</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190635280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13.50%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。与</a:t>
            </a:r>
            <a:r>
              <a:rPr lang="en-US" altLang="zh-CN" sz="1800" b="0" i="0" u="none" strike="noStrike" dirty="0">
                <a:solidFill>
                  <a:srgbClr val="333333"/>
                </a:solidFill>
                <a:effectLst/>
                <a:latin typeface="Times New Roman" panose="02020603050405020304" pitchFamily="18" charset="0"/>
              </a:rPr>
              <a:t>2010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年第六次全国人口普查相比，</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岁人口的比重上升</a:t>
            </a:r>
            <a:r>
              <a:rPr lang="en-US" altLang="zh-CN" sz="1800" b="0" i="0" u="none" strike="noStrike" dirty="0">
                <a:solidFill>
                  <a:srgbClr val="333333"/>
                </a:solidFill>
                <a:effectLst/>
                <a:latin typeface="Times New Roman" panose="02020603050405020304" pitchFamily="18" charset="0"/>
              </a:rPr>
              <a:t>1.35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15—59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岁人口的比重下降</a:t>
            </a:r>
            <a:r>
              <a:rPr lang="en-US" altLang="zh-CN" sz="1800" b="0" i="0" u="none" strike="noStrike" dirty="0">
                <a:solidFill>
                  <a:srgbClr val="333333"/>
                </a:solidFill>
                <a:effectLst/>
                <a:latin typeface="Times New Roman" panose="02020603050405020304" pitchFamily="18" charset="0"/>
              </a:rPr>
              <a:t>6.79</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5.44</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4.63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r>
              <a:rPr lang="zh-CN" altLang="en-US" sz="2800" b="0" i="0" u="none" strike="noStrike" dirty="0">
                <a:solidFill>
                  <a:srgbClr val="292934"/>
                </a:solidFill>
                <a:effectLst/>
                <a:latin typeface="Arial" panose="020B0604020202020204" pitchFamily="34" charset="0"/>
              </a:rPr>
              <a:t>从年龄结构来看，</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17.95%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15-64</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68.55%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65</a:t>
            </a:r>
            <a:r>
              <a:rPr lang="zh-CN" altLang="en-US" sz="2800" b="0" i="0" u="none" strike="noStrike" dirty="0">
                <a:solidFill>
                  <a:srgbClr val="292934"/>
                </a:solidFill>
                <a:effectLst/>
                <a:latin typeface="Arial" panose="020B0604020202020204" pitchFamily="34" charset="0"/>
              </a:rPr>
              <a:t>岁及以上人口占</a:t>
            </a:r>
            <a:r>
              <a:rPr lang="en-US" altLang="zh-CN" sz="2800" b="0" i="0" u="none" strike="noStrike" dirty="0">
                <a:solidFill>
                  <a:srgbClr val="292934"/>
                </a:solidFill>
                <a:effectLst/>
                <a:latin typeface="Arial" panose="020B0604020202020204" pitchFamily="34" charset="0"/>
              </a:rPr>
              <a:t>13.50%</a:t>
            </a:r>
            <a:r>
              <a:rPr lang="zh-CN" altLang="en-US" sz="2800" b="0" i="0" u="none" strike="noStrike" dirty="0">
                <a:solidFill>
                  <a:srgbClr val="292934"/>
                </a:solidFill>
                <a:effectLst/>
                <a:latin typeface="Arial" panose="020B0604020202020204" pitchFamily="34" charset="0"/>
              </a:rPr>
              <a:t>。与 </a:t>
            </a:r>
            <a:r>
              <a:rPr lang="en-US" altLang="zh-CN" sz="2800" b="0" i="0" u="none" strike="noStrike" dirty="0">
                <a:solidFill>
                  <a:srgbClr val="292934"/>
                </a:solidFill>
                <a:effectLst/>
                <a:latin typeface="Arial" panose="020B0604020202020204" pitchFamily="34" charset="0"/>
              </a:rPr>
              <a:t>2010 </a:t>
            </a:r>
            <a:r>
              <a:rPr lang="zh-CN" altLang="en-US" sz="2800" b="0" i="0" u="none" strike="noStrike" dirty="0">
                <a:solidFill>
                  <a:srgbClr val="292934"/>
                </a:solidFill>
                <a:effectLst/>
                <a:latin typeface="Arial" panose="020B0604020202020204" pitchFamily="34" charset="0"/>
              </a:rPr>
              <a:t>年相比，</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岁比重上升 </a:t>
            </a:r>
            <a:r>
              <a:rPr lang="en-US" altLang="zh-CN" sz="2800" b="0" i="0" u="none" strike="noStrike" dirty="0">
                <a:solidFill>
                  <a:srgbClr val="292934"/>
                </a:solidFill>
                <a:effectLst/>
                <a:latin typeface="Arial" panose="020B0604020202020204" pitchFamily="34" charset="0"/>
              </a:rPr>
              <a:t>1.35 </a:t>
            </a:r>
            <a:r>
              <a:rPr lang="zh-CN" altLang="en-US" sz="2800" b="0" i="0" u="none" strike="noStrike" dirty="0">
                <a:solidFill>
                  <a:srgbClr val="292934"/>
                </a:solidFill>
                <a:effectLst/>
                <a:latin typeface="Arial" panose="020B0604020202020204" pitchFamily="34" charset="0"/>
              </a:rPr>
              <a:t>个百分点，可见，我国少儿人口比重回升，生育政策调整取得了积极成效。但与此同时，人口老龄化程度进一步加深，未来一段时期将持续面临人口长期均衡发展的压力。</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pPr algn="just">
              <a:buFont typeface="Arial" panose="020B0604020202020204" pitchFamily="34" charset="0"/>
              <a:buChar char="•"/>
            </a:pPr>
            <a:r>
              <a:rPr lang="en-US" altLang="zh-CN" b="0" i="0" u="none" strike="noStrike" dirty="0">
                <a:solidFill>
                  <a:srgbClr val="292934"/>
                </a:solidFill>
                <a:effectLst/>
                <a:latin typeface="Arial" panose="020B0604020202020204" pitchFamily="34" charset="0"/>
              </a:rPr>
              <a:t>2010</a:t>
            </a:r>
            <a:r>
              <a:rPr lang="zh-CN" altLang="en-US" b="0" i="0" u="none" strike="noStrike" dirty="0">
                <a:solidFill>
                  <a:srgbClr val="292934"/>
                </a:solidFill>
                <a:effectLst/>
                <a:latin typeface="Arial" panose="020B0604020202020204" pitchFamily="34" charset="0"/>
              </a:rPr>
              <a:t>年，我国</a:t>
            </a:r>
            <a:r>
              <a:rPr lang="en-US" altLang="zh-CN" b="0" i="0" u="none" strike="noStrike" dirty="0">
                <a:solidFill>
                  <a:srgbClr val="292934"/>
                </a:solidFill>
                <a:effectLst/>
                <a:latin typeface="Arial" panose="020B0604020202020204" pitchFamily="34" charset="0"/>
              </a:rPr>
              <a:t>0-14</a:t>
            </a:r>
            <a:r>
              <a:rPr lang="zh-CN" altLang="en-US" b="0" i="0" u="none" strike="noStrike" dirty="0">
                <a:solidFill>
                  <a:srgbClr val="292934"/>
                </a:solidFill>
                <a:effectLst/>
                <a:latin typeface="Arial" panose="020B0604020202020204" pitchFamily="34" charset="0"/>
              </a:rPr>
              <a:t>岁人口比重低于</a:t>
            </a:r>
            <a:r>
              <a:rPr lang="en-US" altLang="zh-CN" b="0" i="0" u="none" strike="noStrike" dirty="0">
                <a:solidFill>
                  <a:srgbClr val="292934"/>
                </a:solidFill>
                <a:effectLst/>
                <a:latin typeface="Arial" panose="020B0604020202020204" pitchFamily="34" charset="0"/>
              </a:rPr>
              <a:t>18%</a:t>
            </a:r>
            <a:r>
              <a:rPr lang="zh-CN" altLang="en-US" b="0" i="0" u="none" strike="noStrike" dirty="0">
                <a:solidFill>
                  <a:srgbClr val="292934"/>
                </a:solidFill>
                <a:effectLst/>
                <a:latin typeface="Arial" panose="020B0604020202020204" pitchFamily="34" charset="0"/>
              </a:rPr>
              <a:t>，进入严重少子化阶段。</a:t>
            </a:r>
            <a:r>
              <a:rPr lang="en-US" altLang="zh-CN" b="0" i="0" u="none" strike="noStrike" dirty="0">
                <a:solidFill>
                  <a:srgbClr val="292934"/>
                </a:solidFill>
                <a:effectLst/>
                <a:latin typeface="Arial" panose="020B0604020202020204" pitchFamily="34" charset="0"/>
              </a:rPr>
              <a:t>2015</a:t>
            </a:r>
            <a:r>
              <a:rPr lang="zh-CN" altLang="en-US" b="0" i="0" u="none" strike="noStrike" dirty="0">
                <a:solidFill>
                  <a:srgbClr val="292934"/>
                </a:solidFill>
                <a:effectLst/>
                <a:latin typeface="Arial" panose="020B0604020202020204" pitchFamily="34" charset="0"/>
              </a:rPr>
              <a:t>年，我国劳动力人口也开始出现拐点。目前，人口结构已经从金字塔状演变成长方形。</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往后</a:t>
            </a:r>
            <a:r>
              <a:rPr lang="en-US" altLang="zh-CN" b="0" i="0" u="none" strike="noStrike" dirty="0">
                <a:solidFill>
                  <a:srgbClr val="292934"/>
                </a:solidFill>
                <a:effectLst/>
                <a:latin typeface="Arial" panose="020B0604020202020204" pitchFamily="34" charset="0"/>
              </a:rPr>
              <a:t>5-10</a:t>
            </a:r>
            <a:r>
              <a:rPr lang="zh-CN" altLang="en-US" b="0" i="0" u="none" strike="noStrike" dirty="0">
                <a:solidFill>
                  <a:srgbClr val="292934"/>
                </a:solidFill>
                <a:effectLst/>
                <a:latin typeface="Arial" panose="020B0604020202020204" pitchFamily="34" charset="0"/>
              </a:rPr>
              <a:t>年，中国人口老龄化将加速到来，原因在于在婴儿潮出生的人目前约是</a:t>
            </a:r>
            <a:r>
              <a:rPr lang="en-US" altLang="zh-CN" b="0" i="0" u="none" strike="noStrike" dirty="0">
                <a:solidFill>
                  <a:srgbClr val="292934"/>
                </a:solidFill>
                <a:effectLst/>
                <a:latin typeface="Arial" panose="020B0604020202020204" pitchFamily="34" charset="0"/>
              </a:rPr>
              <a:t>45</a:t>
            </a:r>
            <a:r>
              <a:rPr lang="zh-CN" altLang="en-US" b="0" i="0" u="none" strike="noStrike" dirty="0">
                <a:solidFill>
                  <a:srgbClr val="292934"/>
                </a:solidFill>
                <a:effectLst/>
                <a:latin typeface="Arial" panose="020B0604020202020204" pitchFamily="34" charset="0"/>
              </a:rPr>
              <a:t>到</a:t>
            </a:r>
            <a:r>
              <a:rPr lang="en-US" altLang="zh-CN" b="0" i="0" u="none" strike="noStrike" dirty="0">
                <a:solidFill>
                  <a:srgbClr val="292934"/>
                </a:solidFill>
                <a:effectLst/>
                <a:latin typeface="Arial" panose="020B0604020202020204" pitchFamily="34" charset="0"/>
              </a:rPr>
              <a:t>59</a:t>
            </a:r>
            <a:r>
              <a:rPr lang="zh-CN" altLang="en-US" b="0" i="0" u="none" strike="noStrike" dirty="0">
                <a:solidFill>
                  <a:srgbClr val="292934"/>
                </a:solidFill>
                <a:effectLst/>
                <a:latin typeface="Arial" panose="020B0604020202020204" pitchFamily="34" charset="0"/>
              </a:rPr>
              <a:t>岁，十年后，就是</a:t>
            </a:r>
            <a:r>
              <a:rPr lang="en-US" altLang="zh-CN" b="0" i="0" u="none" strike="noStrike" dirty="0">
                <a:solidFill>
                  <a:srgbClr val="292934"/>
                </a:solidFill>
                <a:effectLst/>
                <a:latin typeface="Arial" panose="020B0604020202020204" pitchFamily="34" charset="0"/>
              </a:rPr>
              <a:t>55</a:t>
            </a:r>
            <a:r>
              <a:rPr lang="zh-CN" altLang="en-US" b="0" i="0" u="none" strike="noStrike" dirty="0">
                <a:solidFill>
                  <a:srgbClr val="292934"/>
                </a:solidFill>
                <a:effectLst/>
                <a:latin typeface="Arial" panose="020B0604020202020204" pitchFamily="34" charset="0"/>
              </a:rPr>
              <a:t>至</a:t>
            </a:r>
            <a:r>
              <a:rPr lang="en-US" altLang="zh-CN" b="0" i="0" u="none" strike="noStrike" dirty="0">
                <a:solidFill>
                  <a:srgbClr val="292934"/>
                </a:solidFill>
                <a:effectLst/>
                <a:latin typeface="Arial" panose="020B0604020202020204" pitchFamily="34" charset="0"/>
              </a:rPr>
              <a:t>69</a:t>
            </a:r>
            <a:r>
              <a:rPr lang="zh-CN" altLang="en-US" b="0" i="0" u="none" strike="noStrike" dirty="0">
                <a:solidFill>
                  <a:srgbClr val="292934"/>
                </a:solidFill>
                <a:effectLst/>
                <a:latin typeface="Arial" panose="020B0604020202020204" pitchFamily="34" charset="0"/>
              </a:rPr>
              <a:t>岁了。有研究数据表明，到</a:t>
            </a:r>
            <a:r>
              <a:rPr lang="en-US" altLang="zh-CN" b="0" i="0" u="none" strike="noStrike" dirty="0">
                <a:solidFill>
                  <a:srgbClr val="292934"/>
                </a:solidFill>
                <a:effectLst/>
                <a:latin typeface="Arial" panose="020B0604020202020204" pitchFamily="34" charset="0"/>
              </a:rPr>
              <a:t>21</a:t>
            </a:r>
            <a:r>
              <a:rPr lang="zh-CN" altLang="en-US" b="0" i="0" u="none" strike="noStrike" dirty="0">
                <a:solidFill>
                  <a:srgbClr val="292934"/>
                </a:solidFill>
                <a:effectLst/>
                <a:latin typeface="Arial" panose="020B0604020202020204" pitchFamily="34" charset="0"/>
              </a:rPr>
              <a:t>世纪中叶，老年人口比重将达到</a:t>
            </a:r>
            <a:r>
              <a:rPr lang="en-US" altLang="zh-CN" b="0" i="0" u="none" strike="noStrike" dirty="0">
                <a:solidFill>
                  <a:srgbClr val="292934"/>
                </a:solidFill>
                <a:effectLst/>
                <a:latin typeface="Arial" panose="020B0604020202020204" pitchFamily="34" charset="0"/>
              </a:rPr>
              <a:t>25%</a:t>
            </a:r>
            <a:r>
              <a:rPr lang="zh-CN" altLang="en-US" b="0" i="0" u="none" strike="noStrike" dirty="0">
                <a:solidFill>
                  <a:srgbClr val="292934"/>
                </a:solidFill>
                <a:effectLst/>
                <a:latin typeface="Arial" panose="020B0604020202020204" pitchFamily="34" charset="0"/>
              </a:rPr>
              <a:t>，到时每</a:t>
            </a:r>
            <a:r>
              <a:rPr lang="en-US" altLang="zh-CN" b="0" i="0" u="none" strike="noStrike" dirty="0">
                <a:solidFill>
                  <a:srgbClr val="292934"/>
                </a:solidFill>
                <a:effectLst/>
                <a:latin typeface="Arial" panose="020B0604020202020204" pitchFamily="34" charset="0"/>
              </a:rPr>
              <a:t>4</a:t>
            </a:r>
            <a:r>
              <a:rPr lang="zh-CN" altLang="en-US" b="0" i="0" u="none" strike="noStrike" dirty="0">
                <a:solidFill>
                  <a:srgbClr val="292934"/>
                </a:solidFill>
                <a:effectLst/>
                <a:latin typeface="Arial" panose="020B0604020202020204" pitchFamily="34" charset="0"/>
              </a:rPr>
              <a:t>个人中就有一个老年人。</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据联合国测算，我国人口将在</a:t>
            </a:r>
            <a:r>
              <a:rPr lang="en-US" altLang="zh-CN" b="0" i="0" u="none" strike="noStrike" dirty="0">
                <a:solidFill>
                  <a:srgbClr val="292934"/>
                </a:solidFill>
                <a:effectLst/>
                <a:latin typeface="Arial" panose="020B0604020202020204" pitchFamily="34" charset="0"/>
              </a:rPr>
              <a:t>2030</a:t>
            </a:r>
            <a:r>
              <a:rPr lang="zh-CN" altLang="en-US" b="0" i="0" u="none" strike="noStrike" dirty="0">
                <a:solidFill>
                  <a:srgbClr val="292934"/>
                </a:solidFill>
                <a:effectLst/>
                <a:latin typeface="Arial" panose="020B0604020202020204" pitchFamily="34" charset="0"/>
              </a:rPr>
              <a:t>年达到</a:t>
            </a:r>
            <a:r>
              <a:rPr lang="en-US" altLang="zh-CN" b="0" i="0" u="none" strike="noStrike" dirty="0">
                <a:solidFill>
                  <a:srgbClr val="292934"/>
                </a:solidFill>
                <a:effectLst/>
                <a:latin typeface="Arial" panose="020B0604020202020204" pitchFamily="34" charset="0"/>
              </a:rPr>
              <a:t>14.6</a:t>
            </a:r>
            <a:r>
              <a:rPr lang="zh-CN" altLang="en-US" b="0" i="0" u="none" strike="noStrike" dirty="0">
                <a:solidFill>
                  <a:srgbClr val="292934"/>
                </a:solidFill>
                <a:effectLst/>
                <a:latin typeface="Arial" panose="020B0604020202020204" pitchFamily="34" charset="0"/>
              </a:rPr>
              <a:t>亿的峰值后趋于下降，</a:t>
            </a:r>
            <a:r>
              <a:rPr lang="en-US" altLang="zh-CN" b="0" i="0" u="none" strike="noStrike" dirty="0">
                <a:solidFill>
                  <a:srgbClr val="292934"/>
                </a:solidFill>
                <a:effectLst/>
                <a:latin typeface="Arial" panose="020B0604020202020204" pitchFamily="34" charset="0"/>
              </a:rPr>
              <a:t>2050</a:t>
            </a:r>
            <a:r>
              <a:rPr lang="zh-CN" altLang="en-US" b="0" i="0" u="none" strike="noStrike" dirty="0">
                <a:solidFill>
                  <a:srgbClr val="292934"/>
                </a:solidFill>
                <a:effectLst/>
                <a:latin typeface="Arial" panose="020B0604020202020204" pitchFamily="34" charset="0"/>
              </a:rPr>
              <a:t>年降为</a:t>
            </a:r>
            <a:r>
              <a:rPr lang="en-US" altLang="zh-CN" b="0" i="0" u="none" strike="noStrike" dirty="0">
                <a:solidFill>
                  <a:srgbClr val="292934"/>
                </a:solidFill>
                <a:effectLst/>
                <a:latin typeface="Arial" panose="020B0604020202020204" pitchFamily="34" charset="0"/>
              </a:rPr>
              <a:t>14</a:t>
            </a:r>
            <a:r>
              <a:rPr lang="zh-CN" altLang="en-US" b="0" i="0" u="none" strike="noStrike" dirty="0">
                <a:solidFill>
                  <a:srgbClr val="292934"/>
                </a:solidFill>
                <a:effectLst/>
                <a:latin typeface="Arial" panose="020B0604020202020204" pitchFamily="34" charset="0"/>
              </a:rPr>
              <a:t>亿，预计老年人口占</a:t>
            </a:r>
            <a:r>
              <a:rPr lang="en-US" altLang="zh-CN" b="0" i="0" u="none" strike="noStrike" dirty="0">
                <a:solidFill>
                  <a:srgbClr val="292934"/>
                </a:solidFill>
                <a:effectLst/>
                <a:latin typeface="Arial" panose="020B0604020202020204" pitchFamily="34" charset="0"/>
              </a:rPr>
              <a:t>25.6%</a:t>
            </a:r>
            <a:r>
              <a:rPr lang="zh-CN" altLang="en-US" b="0" i="0" u="none" strike="noStrike" dirty="0">
                <a:solidFill>
                  <a:srgbClr val="292934"/>
                </a:solidFill>
                <a:effectLst/>
                <a:latin typeface="Arial" panose="020B0604020202020204" pitchFamily="34" charset="0"/>
              </a:rPr>
              <a:t>，劳动人口占</a:t>
            </a:r>
            <a:r>
              <a:rPr lang="en-US" altLang="zh-CN" b="0" i="0" u="none" strike="noStrike" dirty="0">
                <a:solidFill>
                  <a:srgbClr val="292934"/>
                </a:solidFill>
                <a:effectLst/>
                <a:latin typeface="Arial" panose="020B0604020202020204" pitchFamily="34" charset="0"/>
              </a:rPr>
              <a:t>59.8%</a:t>
            </a:r>
            <a:r>
              <a:rPr lang="zh-CN" altLang="en-US" b="0" i="0" u="none" strike="noStrike" dirty="0">
                <a:solidFill>
                  <a:srgbClr val="292934"/>
                </a:solidFill>
                <a:effectLst/>
                <a:latin typeface="Arial" panose="020B0604020202020204" pitchFamily="34" charset="0"/>
              </a:rPr>
              <a:t>，少儿人口占</a:t>
            </a:r>
            <a:r>
              <a:rPr lang="en-US" altLang="zh-CN" b="0" i="0" u="none" strike="noStrike" dirty="0">
                <a:solidFill>
                  <a:srgbClr val="292934"/>
                </a:solidFill>
                <a:effectLst/>
                <a:latin typeface="Arial" panose="020B0604020202020204" pitchFamily="34" charset="0"/>
              </a:rPr>
              <a:t>14.1%</a:t>
            </a:r>
            <a:r>
              <a:rPr lang="zh-CN" altLang="en-US" b="0" i="0" u="none" strike="noStrike" dirty="0">
                <a:solidFill>
                  <a:srgbClr val="292934"/>
                </a:solidFill>
                <a:effectLst/>
                <a:latin typeface="Arial" panose="020B0604020202020204" pitchFamily="34" charset="0"/>
              </a:rPr>
              <a:t>，人口结构将从长方形变成倒金字塔形。</a:t>
            </a:r>
            <a:endParaRPr lang="en-US" altLang="zh-CN" b="0" i="0" u="none" strike="noStrike" dirty="0">
              <a:solidFill>
                <a:srgbClr val="292934"/>
              </a:solidFill>
              <a:effectLst/>
              <a:latin typeface="Arial" panose="020B0604020202020204" pitchFamily="34" charset="0"/>
            </a:endParaRPr>
          </a:p>
          <a:p>
            <a:pPr algn="just">
              <a:buFont typeface="Arial" panose="020B0604020202020204" pitchFamily="34" charset="0"/>
              <a:buChar char="•"/>
            </a:pPr>
            <a:r>
              <a:rPr lang="zh-CN" altLang="en-US" b="0" i="0" u="none" strike="noStrike" dirty="0">
                <a:solidFill>
                  <a:srgbClr val="000000"/>
                </a:solidFill>
                <a:effectLst/>
                <a:latin typeface="PingFang SC" panose="020B0400000000000000" pitchFamily="34" charset="-122"/>
                <a:ea typeface="PingFang SC" panose="020B0400000000000000" pitchFamily="34" charset="-122"/>
              </a:rPr>
              <a:t>人口老龄化程度进一步加深，未来一段时期将持续面临人口长期均衡发展的压力。</a:t>
            </a:r>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4</a:t>
            </a:fld>
            <a:endParaRPr lang="en-CN"/>
          </a:p>
        </p:txBody>
      </p:sp>
    </p:spTree>
    <p:extLst>
      <p:ext uri="{BB962C8B-B14F-4D97-AF65-F5344CB8AC3E}">
        <p14:creationId xmlns:p14="http://schemas.microsoft.com/office/powerpoint/2010/main" val="247455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14</a:t>
            </a:fld>
            <a:endParaRPr lang="en-CN"/>
          </a:p>
        </p:txBody>
      </p:sp>
    </p:spTree>
    <p:extLst>
      <p:ext uri="{BB962C8B-B14F-4D97-AF65-F5344CB8AC3E}">
        <p14:creationId xmlns:p14="http://schemas.microsoft.com/office/powerpoint/2010/main" val="473832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15</a:t>
            </a:fld>
            <a:endParaRPr lang="en-CN"/>
          </a:p>
        </p:txBody>
      </p:sp>
    </p:spTree>
    <p:extLst>
      <p:ext uri="{BB962C8B-B14F-4D97-AF65-F5344CB8AC3E}">
        <p14:creationId xmlns:p14="http://schemas.microsoft.com/office/powerpoint/2010/main" val="1439311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16</a:t>
            </a:fld>
            <a:endParaRPr lang="en-CN"/>
          </a:p>
        </p:txBody>
      </p:sp>
    </p:spTree>
    <p:extLst>
      <p:ext uri="{BB962C8B-B14F-4D97-AF65-F5344CB8AC3E}">
        <p14:creationId xmlns:p14="http://schemas.microsoft.com/office/powerpoint/2010/main" val="3239841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17</a:t>
            </a:fld>
            <a:endParaRPr lang="en-CN"/>
          </a:p>
        </p:txBody>
      </p:sp>
    </p:spTree>
    <p:extLst>
      <p:ext uri="{BB962C8B-B14F-4D97-AF65-F5344CB8AC3E}">
        <p14:creationId xmlns:p14="http://schemas.microsoft.com/office/powerpoint/2010/main" val="2497487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18</a:t>
            </a:fld>
            <a:endParaRPr lang="en-CN"/>
          </a:p>
        </p:txBody>
      </p:sp>
    </p:spTree>
    <p:extLst>
      <p:ext uri="{BB962C8B-B14F-4D97-AF65-F5344CB8AC3E}">
        <p14:creationId xmlns:p14="http://schemas.microsoft.com/office/powerpoint/2010/main" val="298847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19</a:t>
            </a:fld>
            <a:endParaRPr lang="en-CN"/>
          </a:p>
        </p:txBody>
      </p:sp>
    </p:spTree>
    <p:extLst>
      <p:ext uri="{BB962C8B-B14F-4D97-AF65-F5344CB8AC3E}">
        <p14:creationId xmlns:p14="http://schemas.microsoft.com/office/powerpoint/2010/main" val="2883097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20</a:t>
            </a:fld>
            <a:endParaRPr lang="en-CN"/>
          </a:p>
        </p:txBody>
      </p:sp>
    </p:spTree>
    <p:extLst>
      <p:ext uri="{BB962C8B-B14F-4D97-AF65-F5344CB8AC3E}">
        <p14:creationId xmlns:p14="http://schemas.microsoft.com/office/powerpoint/2010/main" val="1208191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21</a:t>
            </a:fld>
            <a:endParaRPr lang="en-CN"/>
          </a:p>
        </p:txBody>
      </p:sp>
    </p:spTree>
    <p:extLst>
      <p:ext uri="{BB962C8B-B14F-4D97-AF65-F5344CB8AC3E}">
        <p14:creationId xmlns:p14="http://schemas.microsoft.com/office/powerpoint/2010/main" val="4068750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22</a:t>
            </a:fld>
            <a:endParaRPr lang="en-CN"/>
          </a:p>
        </p:txBody>
      </p:sp>
    </p:spTree>
    <p:extLst>
      <p:ext uri="{BB962C8B-B14F-4D97-AF65-F5344CB8AC3E}">
        <p14:creationId xmlns:p14="http://schemas.microsoft.com/office/powerpoint/2010/main" val="1131965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23</a:t>
            </a:fld>
            <a:endParaRPr lang="en-CN"/>
          </a:p>
        </p:txBody>
      </p:sp>
    </p:spTree>
    <p:extLst>
      <p:ext uri="{BB962C8B-B14F-4D97-AF65-F5344CB8AC3E}">
        <p14:creationId xmlns:p14="http://schemas.microsoft.com/office/powerpoint/2010/main" val="3726207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近年育龄妇女见顶下滑、生育意愿大幅降低，出生人口大幅减少，人口老龄化少子化加速到来</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a:t>
            </a: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从长期趋势看，随着生育堆积效应逐渐消失、育龄妇女规模持续下滑、新一代年轻人观念改变、抚养成本上升等，出生人口仍将处于快速下滑期。</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人口负增长即将来临，优化生育政策刻不容缓。中国总和生育率从</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1970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年代之前的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1990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2010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年后的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左右，再降到</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1.3</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年我国总和生育率仅</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，远低于维持人口总量不变的世代更替水平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。如果总和生育率依旧处在低水平，中国人口将在“十四五”时期进入负增长。人口见顶之后前</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25-30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年内萎缩速度较慢，但随着</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1962-1975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年高生育率时期出生人口进入生命终点，</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年左右开始，萎缩速度将明显变快。</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年中国人口占全球比例为</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年小幅降至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2100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年将大幅降至约</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。当前必须正确认识人口发展的内在规律，必须正确认识人口与经济社会发展的关系，优化生育政策刻不容缓。</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数据表明，</a:t>
            </a:r>
            <a:r>
              <a:rPr lang="zh-CN" altLang="en-CN" b="0" i="0" u="none" strike="noStrike" dirty="0">
                <a:solidFill>
                  <a:srgbClr val="000000"/>
                </a:solidFill>
                <a:effectLst/>
                <a:latin typeface="PingFang SC" panose="020B0400000000000000" pitchFamily="34" charset="-122"/>
                <a:ea typeface="PingFang SC" panose="020B0400000000000000" pitchFamily="34" charset="-122"/>
              </a:rPr>
              <a:t>我国</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生育率已经处于较低水平。这主要受到育龄妇女数量持续减少、“二孩”效应逐步减弱的影响。从</a:t>
            </a:r>
            <a:r>
              <a:rPr lang="en-US" altLang="zh-CN" b="0" i="0" u="none" strike="noStrike" dirty="0">
                <a:solidFill>
                  <a:srgbClr val="000000"/>
                </a:solidFill>
                <a:effectLst/>
                <a:latin typeface="PingFang SC" panose="020B0400000000000000" pitchFamily="34" charset="-122"/>
                <a:ea typeface="PingFang SC" panose="020B0400000000000000" pitchFamily="34" charset="-122"/>
              </a:rPr>
              <a:t>2020</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年来看，新冠肺炎疫情增加了生活的不确定性和对住院分娩的担忧，进一步降低了居民生育的意愿。</a:t>
            </a: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水平的高低既受政策因素的影响，也受经济、社会、文化等因素的影响，后者的影响力在逐步增强。随着经济社会的持续发展，尤其是工业化、现代化带来的人口生育观念转变等方面的影响，低生育已经成为大多数发达国家普遍面临的问题，也将成为我国面临的现实问题。</a:t>
            </a: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根据民政局公布数据分析，</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年全国结婚登记数相比</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年峰值数据减少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583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万对，为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1986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年以来最低。而与出生人口更密切相关的初婚人数，从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年的</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2385.96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万人峰值持续下降 至</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1228.6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万人，下降幅度达</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48.5%</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年轻人数量下降，适婚人群总量减少，是结婚人数和结婚率下降的一个关键因素。根据国家统计局数据，我国</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90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00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后人口分别为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2.23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亿和</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1.63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亿，整体呈不断下降趋势。近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-29</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岁对应出生人口总体下降</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sz="1800" b="0" i="0" u="none" strike="noStrike" dirty="0">
                <a:solidFill>
                  <a:srgbClr val="333333"/>
                </a:solidFill>
                <a:effectLst/>
                <a:latin typeface="宋体" panose="02010600030101010101" pitchFamily="2" charset="-122"/>
                <a:ea typeface="宋体" panose="02010600030101010101" pitchFamily="2" charset="-122"/>
              </a:rPr>
              <a:t>全国人口</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[2]</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中，</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人口为</a:t>
            </a:r>
            <a:r>
              <a:rPr lang="en-US" altLang="zh-CN" sz="1800" b="0" i="0" u="none" strike="noStrike" dirty="0">
                <a:solidFill>
                  <a:srgbClr val="333333"/>
                </a:solidFill>
                <a:effectLst/>
                <a:latin typeface="Times New Roman" panose="02020603050405020304" pitchFamily="18" charset="0"/>
              </a:rPr>
              <a:t>253383938</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17.95%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15</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岁人口为</a:t>
            </a:r>
            <a:r>
              <a:rPr lang="en-US" altLang="zh-CN" sz="1800" b="0" i="0" u="none" strike="noStrike" dirty="0">
                <a:solidFill>
                  <a:srgbClr val="333333"/>
                </a:solidFill>
                <a:effectLst/>
                <a:latin typeface="Times New Roman" panose="02020603050405020304" pitchFamily="18" charset="0"/>
              </a:rPr>
              <a:t>894376020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63.35%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264018766</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18.70%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，其中</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190635280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13.50%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。与</a:t>
            </a:r>
            <a:r>
              <a:rPr lang="en-US" altLang="zh-CN" sz="1800" b="0" i="0" u="none" strike="noStrike" dirty="0">
                <a:solidFill>
                  <a:srgbClr val="333333"/>
                </a:solidFill>
                <a:effectLst/>
                <a:latin typeface="Times New Roman" panose="02020603050405020304" pitchFamily="18" charset="0"/>
              </a:rPr>
              <a:t>2010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年第六次全国人口普查相比，</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岁人口的比重上升</a:t>
            </a:r>
            <a:r>
              <a:rPr lang="en-US" altLang="zh-CN" sz="1800" b="0" i="0" u="none" strike="noStrike" dirty="0">
                <a:solidFill>
                  <a:srgbClr val="333333"/>
                </a:solidFill>
                <a:effectLst/>
                <a:latin typeface="Times New Roman" panose="02020603050405020304" pitchFamily="18" charset="0"/>
              </a:rPr>
              <a:t>1.35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15—59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岁人口的比重下降</a:t>
            </a:r>
            <a:r>
              <a:rPr lang="en-US" altLang="zh-CN" sz="1800" b="0" i="0" u="none" strike="noStrike" dirty="0">
                <a:solidFill>
                  <a:srgbClr val="333333"/>
                </a:solidFill>
                <a:effectLst/>
                <a:latin typeface="Times New Roman" panose="02020603050405020304" pitchFamily="18" charset="0"/>
              </a:rPr>
              <a:t>6.79</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5.44</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4.63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r>
              <a:rPr lang="zh-CN" altLang="en-US" sz="2800" b="0" i="0" u="none" strike="noStrike" dirty="0">
                <a:solidFill>
                  <a:srgbClr val="292934"/>
                </a:solidFill>
                <a:effectLst/>
                <a:latin typeface="Arial" panose="020B0604020202020204" pitchFamily="34" charset="0"/>
              </a:rPr>
              <a:t>从年龄结构来看，</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17.95%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15-64</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68.55%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65</a:t>
            </a:r>
            <a:r>
              <a:rPr lang="zh-CN" altLang="en-US" sz="2800" b="0" i="0" u="none" strike="noStrike" dirty="0">
                <a:solidFill>
                  <a:srgbClr val="292934"/>
                </a:solidFill>
                <a:effectLst/>
                <a:latin typeface="Arial" panose="020B0604020202020204" pitchFamily="34" charset="0"/>
              </a:rPr>
              <a:t>岁及以上人口占</a:t>
            </a:r>
            <a:r>
              <a:rPr lang="en-US" altLang="zh-CN" sz="2800" b="0" i="0" u="none" strike="noStrike" dirty="0">
                <a:solidFill>
                  <a:srgbClr val="292934"/>
                </a:solidFill>
                <a:effectLst/>
                <a:latin typeface="Arial" panose="020B0604020202020204" pitchFamily="34" charset="0"/>
              </a:rPr>
              <a:t>13.50%</a:t>
            </a:r>
            <a:r>
              <a:rPr lang="zh-CN" altLang="en-US" sz="2800" b="0" i="0" u="none" strike="noStrike" dirty="0">
                <a:solidFill>
                  <a:srgbClr val="292934"/>
                </a:solidFill>
                <a:effectLst/>
                <a:latin typeface="Arial" panose="020B0604020202020204" pitchFamily="34" charset="0"/>
              </a:rPr>
              <a:t>。与 </a:t>
            </a:r>
            <a:r>
              <a:rPr lang="en-US" altLang="zh-CN" sz="2800" b="0" i="0" u="none" strike="noStrike" dirty="0">
                <a:solidFill>
                  <a:srgbClr val="292934"/>
                </a:solidFill>
                <a:effectLst/>
                <a:latin typeface="Arial" panose="020B0604020202020204" pitchFamily="34" charset="0"/>
              </a:rPr>
              <a:t>2010 </a:t>
            </a:r>
            <a:r>
              <a:rPr lang="zh-CN" altLang="en-US" sz="2800" b="0" i="0" u="none" strike="noStrike" dirty="0">
                <a:solidFill>
                  <a:srgbClr val="292934"/>
                </a:solidFill>
                <a:effectLst/>
                <a:latin typeface="Arial" panose="020B0604020202020204" pitchFamily="34" charset="0"/>
              </a:rPr>
              <a:t>年相比，</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岁比重上升 </a:t>
            </a:r>
            <a:r>
              <a:rPr lang="en-US" altLang="zh-CN" sz="2800" b="0" i="0" u="none" strike="noStrike" dirty="0">
                <a:solidFill>
                  <a:srgbClr val="292934"/>
                </a:solidFill>
                <a:effectLst/>
                <a:latin typeface="Arial" panose="020B0604020202020204" pitchFamily="34" charset="0"/>
              </a:rPr>
              <a:t>1.35 </a:t>
            </a:r>
            <a:r>
              <a:rPr lang="zh-CN" altLang="en-US" sz="2800" b="0" i="0" u="none" strike="noStrike" dirty="0">
                <a:solidFill>
                  <a:srgbClr val="292934"/>
                </a:solidFill>
                <a:effectLst/>
                <a:latin typeface="Arial" panose="020B0604020202020204" pitchFamily="34" charset="0"/>
              </a:rPr>
              <a:t>个百分点，可见，我国少儿人口比重回升，生育政策调整取得了积极成效。但与此同时，人口老龄化程度进一步加深，未来一段时期将持续面临人口长期均衡发展的压力。</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pPr algn="just">
              <a:buFont typeface="Arial" panose="020B0604020202020204" pitchFamily="34" charset="0"/>
              <a:buChar char="•"/>
            </a:pPr>
            <a:r>
              <a:rPr lang="en-US" altLang="zh-CN" b="0" i="0" u="none" strike="noStrike" dirty="0">
                <a:solidFill>
                  <a:srgbClr val="292934"/>
                </a:solidFill>
                <a:effectLst/>
                <a:latin typeface="Arial" panose="020B0604020202020204" pitchFamily="34" charset="0"/>
              </a:rPr>
              <a:t>2010</a:t>
            </a:r>
            <a:r>
              <a:rPr lang="zh-CN" altLang="en-US" b="0" i="0" u="none" strike="noStrike" dirty="0">
                <a:solidFill>
                  <a:srgbClr val="292934"/>
                </a:solidFill>
                <a:effectLst/>
                <a:latin typeface="Arial" panose="020B0604020202020204" pitchFamily="34" charset="0"/>
              </a:rPr>
              <a:t>年，我国</a:t>
            </a:r>
            <a:r>
              <a:rPr lang="en-US" altLang="zh-CN" b="0" i="0" u="none" strike="noStrike" dirty="0">
                <a:solidFill>
                  <a:srgbClr val="292934"/>
                </a:solidFill>
                <a:effectLst/>
                <a:latin typeface="Arial" panose="020B0604020202020204" pitchFamily="34" charset="0"/>
              </a:rPr>
              <a:t>0-14</a:t>
            </a:r>
            <a:r>
              <a:rPr lang="zh-CN" altLang="en-US" b="0" i="0" u="none" strike="noStrike" dirty="0">
                <a:solidFill>
                  <a:srgbClr val="292934"/>
                </a:solidFill>
                <a:effectLst/>
                <a:latin typeface="Arial" panose="020B0604020202020204" pitchFamily="34" charset="0"/>
              </a:rPr>
              <a:t>岁人口比重低于</a:t>
            </a:r>
            <a:r>
              <a:rPr lang="en-US" altLang="zh-CN" b="0" i="0" u="none" strike="noStrike" dirty="0">
                <a:solidFill>
                  <a:srgbClr val="292934"/>
                </a:solidFill>
                <a:effectLst/>
                <a:latin typeface="Arial" panose="020B0604020202020204" pitchFamily="34" charset="0"/>
              </a:rPr>
              <a:t>18%</a:t>
            </a:r>
            <a:r>
              <a:rPr lang="zh-CN" altLang="en-US" b="0" i="0" u="none" strike="noStrike" dirty="0">
                <a:solidFill>
                  <a:srgbClr val="292934"/>
                </a:solidFill>
                <a:effectLst/>
                <a:latin typeface="Arial" panose="020B0604020202020204" pitchFamily="34" charset="0"/>
              </a:rPr>
              <a:t>，进入严重少子化阶段。</a:t>
            </a:r>
            <a:r>
              <a:rPr lang="en-US" altLang="zh-CN" b="0" i="0" u="none" strike="noStrike" dirty="0">
                <a:solidFill>
                  <a:srgbClr val="292934"/>
                </a:solidFill>
                <a:effectLst/>
                <a:latin typeface="Arial" panose="020B0604020202020204" pitchFamily="34" charset="0"/>
              </a:rPr>
              <a:t>2015</a:t>
            </a:r>
            <a:r>
              <a:rPr lang="zh-CN" altLang="en-US" b="0" i="0" u="none" strike="noStrike" dirty="0">
                <a:solidFill>
                  <a:srgbClr val="292934"/>
                </a:solidFill>
                <a:effectLst/>
                <a:latin typeface="Arial" panose="020B0604020202020204" pitchFamily="34" charset="0"/>
              </a:rPr>
              <a:t>年，我国劳动力人口也开始出现拐点。目前，人口结构已经从金字塔状演变成长方形。</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往后</a:t>
            </a:r>
            <a:r>
              <a:rPr lang="en-US" altLang="zh-CN" b="0" i="0" u="none" strike="noStrike" dirty="0">
                <a:solidFill>
                  <a:srgbClr val="292934"/>
                </a:solidFill>
                <a:effectLst/>
                <a:latin typeface="Arial" panose="020B0604020202020204" pitchFamily="34" charset="0"/>
              </a:rPr>
              <a:t>5-10</a:t>
            </a:r>
            <a:r>
              <a:rPr lang="zh-CN" altLang="en-US" b="0" i="0" u="none" strike="noStrike" dirty="0">
                <a:solidFill>
                  <a:srgbClr val="292934"/>
                </a:solidFill>
                <a:effectLst/>
                <a:latin typeface="Arial" panose="020B0604020202020204" pitchFamily="34" charset="0"/>
              </a:rPr>
              <a:t>年，中国人口老龄化将加速到来，原因在于在婴儿潮出生的人目前约是</a:t>
            </a:r>
            <a:r>
              <a:rPr lang="en-US" altLang="zh-CN" b="0" i="0" u="none" strike="noStrike" dirty="0">
                <a:solidFill>
                  <a:srgbClr val="292934"/>
                </a:solidFill>
                <a:effectLst/>
                <a:latin typeface="Arial" panose="020B0604020202020204" pitchFamily="34" charset="0"/>
              </a:rPr>
              <a:t>45</a:t>
            </a:r>
            <a:r>
              <a:rPr lang="zh-CN" altLang="en-US" b="0" i="0" u="none" strike="noStrike" dirty="0">
                <a:solidFill>
                  <a:srgbClr val="292934"/>
                </a:solidFill>
                <a:effectLst/>
                <a:latin typeface="Arial" panose="020B0604020202020204" pitchFamily="34" charset="0"/>
              </a:rPr>
              <a:t>到</a:t>
            </a:r>
            <a:r>
              <a:rPr lang="en-US" altLang="zh-CN" b="0" i="0" u="none" strike="noStrike" dirty="0">
                <a:solidFill>
                  <a:srgbClr val="292934"/>
                </a:solidFill>
                <a:effectLst/>
                <a:latin typeface="Arial" panose="020B0604020202020204" pitchFamily="34" charset="0"/>
              </a:rPr>
              <a:t>59</a:t>
            </a:r>
            <a:r>
              <a:rPr lang="zh-CN" altLang="en-US" b="0" i="0" u="none" strike="noStrike" dirty="0">
                <a:solidFill>
                  <a:srgbClr val="292934"/>
                </a:solidFill>
                <a:effectLst/>
                <a:latin typeface="Arial" panose="020B0604020202020204" pitchFamily="34" charset="0"/>
              </a:rPr>
              <a:t>岁，十年后，就是</a:t>
            </a:r>
            <a:r>
              <a:rPr lang="en-US" altLang="zh-CN" b="0" i="0" u="none" strike="noStrike" dirty="0">
                <a:solidFill>
                  <a:srgbClr val="292934"/>
                </a:solidFill>
                <a:effectLst/>
                <a:latin typeface="Arial" panose="020B0604020202020204" pitchFamily="34" charset="0"/>
              </a:rPr>
              <a:t>55</a:t>
            </a:r>
            <a:r>
              <a:rPr lang="zh-CN" altLang="en-US" b="0" i="0" u="none" strike="noStrike" dirty="0">
                <a:solidFill>
                  <a:srgbClr val="292934"/>
                </a:solidFill>
                <a:effectLst/>
                <a:latin typeface="Arial" panose="020B0604020202020204" pitchFamily="34" charset="0"/>
              </a:rPr>
              <a:t>至</a:t>
            </a:r>
            <a:r>
              <a:rPr lang="en-US" altLang="zh-CN" b="0" i="0" u="none" strike="noStrike" dirty="0">
                <a:solidFill>
                  <a:srgbClr val="292934"/>
                </a:solidFill>
                <a:effectLst/>
                <a:latin typeface="Arial" panose="020B0604020202020204" pitchFamily="34" charset="0"/>
              </a:rPr>
              <a:t>69</a:t>
            </a:r>
            <a:r>
              <a:rPr lang="zh-CN" altLang="en-US" b="0" i="0" u="none" strike="noStrike" dirty="0">
                <a:solidFill>
                  <a:srgbClr val="292934"/>
                </a:solidFill>
                <a:effectLst/>
                <a:latin typeface="Arial" panose="020B0604020202020204" pitchFamily="34" charset="0"/>
              </a:rPr>
              <a:t>岁了。有研究数据表明，到</a:t>
            </a:r>
            <a:r>
              <a:rPr lang="en-US" altLang="zh-CN" b="0" i="0" u="none" strike="noStrike" dirty="0">
                <a:solidFill>
                  <a:srgbClr val="292934"/>
                </a:solidFill>
                <a:effectLst/>
                <a:latin typeface="Arial" panose="020B0604020202020204" pitchFamily="34" charset="0"/>
              </a:rPr>
              <a:t>21</a:t>
            </a:r>
            <a:r>
              <a:rPr lang="zh-CN" altLang="en-US" b="0" i="0" u="none" strike="noStrike" dirty="0">
                <a:solidFill>
                  <a:srgbClr val="292934"/>
                </a:solidFill>
                <a:effectLst/>
                <a:latin typeface="Arial" panose="020B0604020202020204" pitchFamily="34" charset="0"/>
              </a:rPr>
              <a:t>世纪中叶，老年人口比重将达到</a:t>
            </a:r>
            <a:r>
              <a:rPr lang="en-US" altLang="zh-CN" b="0" i="0" u="none" strike="noStrike" dirty="0">
                <a:solidFill>
                  <a:srgbClr val="292934"/>
                </a:solidFill>
                <a:effectLst/>
                <a:latin typeface="Arial" panose="020B0604020202020204" pitchFamily="34" charset="0"/>
              </a:rPr>
              <a:t>25%</a:t>
            </a:r>
            <a:r>
              <a:rPr lang="zh-CN" altLang="en-US" b="0" i="0" u="none" strike="noStrike" dirty="0">
                <a:solidFill>
                  <a:srgbClr val="292934"/>
                </a:solidFill>
                <a:effectLst/>
                <a:latin typeface="Arial" panose="020B0604020202020204" pitchFamily="34" charset="0"/>
              </a:rPr>
              <a:t>，到时每</a:t>
            </a:r>
            <a:r>
              <a:rPr lang="en-US" altLang="zh-CN" b="0" i="0" u="none" strike="noStrike" dirty="0">
                <a:solidFill>
                  <a:srgbClr val="292934"/>
                </a:solidFill>
                <a:effectLst/>
                <a:latin typeface="Arial" panose="020B0604020202020204" pitchFamily="34" charset="0"/>
              </a:rPr>
              <a:t>4</a:t>
            </a:r>
            <a:r>
              <a:rPr lang="zh-CN" altLang="en-US" b="0" i="0" u="none" strike="noStrike" dirty="0">
                <a:solidFill>
                  <a:srgbClr val="292934"/>
                </a:solidFill>
                <a:effectLst/>
                <a:latin typeface="Arial" panose="020B0604020202020204" pitchFamily="34" charset="0"/>
              </a:rPr>
              <a:t>个人中就有一个老年人。</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据联合国测算，我国人口将在</a:t>
            </a:r>
            <a:r>
              <a:rPr lang="en-US" altLang="zh-CN" b="0" i="0" u="none" strike="noStrike" dirty="0">
                <a:solidFill>
                  <a:srgbClr val="292934"/>
                </a:solidFill>
                <a:effectLst/>
                <a:latin typeface="Arial" panose="020B0604020202020204" pitchFamily="34" charset="0"/>
              </a:rPr>
              <a:t>2030</a:t>
            </a:r>
            <a:r>
              <a:rPr lang="zh-CN" altLang="en-US" b="0" i="0" u="none" strike="noStrike" dirty="0">
                <a:solidFill>
                  <a:srgbClr val="292934"/>
                </a:solidFill>
                <a:effectLst/>
                <a:latin typeface="Arial" panose="020B0604020202020204" pitchFamily="34" charset="0"/>
              </a:rPr>
              <a:t>年达到</a:t>
            </a:r>
            <a:r>
              <a:rPr lang="en-US" altLang="zh-CN" b="0" i="0" u="none" strike="noStrike" dirty="0">
                <a:solidFill>
                  <a:srgbClr val="292934"/>
                </a:solidFill>
                <a:effectLst/>
                <a:latin typeface="Arial" panose="020B0604020202020204" pitchFamily="34" charset="0"/>
              </a:rPr>
              <a:t>14.6</a:t>
            </a:r>
            <a:r>
              <a:rPr lang="zh-CN" altLang="en-US" b="0" i="0" u="none" strike="noStrike" dirty="0">
                <a:solidFill>
                  <a:srgbClr val="292934"/>
                </a:solidFill>
                <a:effectLst/>
                <a:latin typeface="Arial" panose="020B0604020202020204" pitchFamily="34" charset="0"/>
              </a:rPr>
              <a:t>亿的峰值后趋于下降，</a:t>
            </a:r>
            <a:r>
              <a:rPr lang="en-US" altLang="zh-CN" b="0" i="0" u="none" strike="noStrike" dirty="0">
                <a:solidFill>
                  <a:srgbClr val="292934"/>
                </a:solidFill>
                <a:effectLst/>
                <a:latin typeface="Arial" panose="020B0604020202020204" pitchFamily="34" charset="0"/>
              </a:rPr>
              <a:t>2050</a:t>
            </a:r>
            <a:r>
              <a:rPr lang="zh-CN" altLang="en-US" b="0" i="0" u="none" strike="noStrike" dirty="0">
                <a:solidFill>
                  <a:srgbClr val="292934"/>
                </a:solidFill>
                <a:effectLst/>
                <a:latin typeface="Arial" panose="020B0604020202020204" pitchFamily="34" charset="0"/>
              </a:rPr>
              <a:t>年降为</a:t>
            </a:r>
            <a:r>
              <a:rPr lang="en-US" altLang="zh-CN" b="0" i="0" u="none" strike="noStrike" dirty="0">
                <a:solidFill>
                  <a:srgbClr val="292934"/>
                </a:solidFill>
                <a:effectLst/>
                <a:latin typeface="Arial" panose="020B0604020202020204" pitchFamily="34" charset="0"/>
              </a:rPr>
              <a:t>14</a:t>
            </a:r>
            <a:r>
              <a:rPr lang="zh-CN" altLang="en-US" b="0" i="0" u="none" strike="noStrike" dirty="0">
                <a:solidFill>
                  <a:srgbClr val="292934"/>
                </a:solidFill>
                <a:effectLst/>
                <a:latin typeface="Arial" panose="020B0604020202020204" pitchFamily="34" charset="0"/>
              </a:rPr>
              <a:t>亿，预计老年人口占</a:t>
            </a:r>
            <a:r>
              <a:rPr lang="en-US" altLang="zh-CN" b="0" i="0" u="none" strike="noStrike" dirty="0">
                <a:solidFill>
                  <a:srgbClr val="292934"/>
                </a:solidFill>
                <a:effectLst/>
                <a:latin typeface="Arial" panose="020B0604020202020204" pitchFamily="34" charset="0"/>
              </a:rPr>
              <a:t>25.6%</a:t>
            </a:r>
            <a:r>
              <a:rPr lang="zh-CN" altLang="en-US" b="0" i="0" u="none" strike="noStrike" dirty="0">
                <a:solidFill>
                  <a:srgbClr val="292934"/>
                </a:solidFill>
                <a:effectLst/>
                <a:latin typeface="Arial" panose="020B0604020202020204" pitchFamily="34" charset="0"/>
              </a:rPr>
              <a:t>，劳动人口占</a:t>
            </a:r>
            <a:r>
              <a:rPr lang="en-US" altLang="zh-CN" b="0" i="0" u="none" strike="noStrike" dirty="0">
                <a:solidFill>
                  <a:srgbClr val="292934"/>
                </a:solidFill>
                <a:effectLst/>
                <a:latin typeface="Arial" panose="020B0604020202020204" pitchFamily="34" charset="0"/>
              </a:rPr>
              <a:t>59.8%</a:t>
            </a:r>
            <a:r>
              <a:rPr lang="zh-CN" altLang="en-US" b="0" i="0" u="none" strike="noStrike" dirty="0">
                <a:solidFill>
                  <a:srgbClr val="292934"/>
                </a:solidFill>
                <a:effectLst/>
                <a:latin typeface="Arial" panose="020B0604020202020204" pitchFamily="34" charset="0"/>
              </a:rPr>
              <a:t>，少儿人口占</a:t>
            </a:r>
            <a:r>
              <a:rPr lang="en-US" altLang="zh-CN" b="0" i="0" u="none" strike="noStrike" dirty="0">
                <a:solidFill>
                  <a:srgbClr val="292934"/>
                </a:solidFill>
                <a:effectLst/>
                <a:latin typeface="Arial" panose="020B0604020202020204" pitchFamily="34" charset="0"/>
              </a:rPr>
              <a:t>14.1%</a:t>
            </a:r>
            <a:r>
              <a:rPr lang="zh-CN" altLang="en-US" b="0" i="0" u="none" strike="noStrike" dirty="0">
                <a:solidFill>
                  <a:srgbClr val="292934"/>
                </a:solidFill>
                <a:effectLst/>
                <a:latin typeface="Arial" panose="020B0604020202020204" pitchFamily="34" charset="0"/>
              </a:rPr>
              <a:t>，人口结构将从长方形变成倒金字塔形。</a:t>
            </a:r>
            <a:endParaRPr lang="en-US" altLang="zh-CN" b="0" i="0" u="none" strike="noStrike" dirty="0">
              <a:solidFill>
                <a:srgbClr val="292934"/>
              </a:solidFill>
              <a:effectLst/>
              <a:latin typeface="Arial" panose="020B0604020202020204" pitchFamily="34" charset="0"/>
            </a:endParaRPr>
          </a:p>
          <a:p>
            <a:pPr algn="just">
              <a:buFont typeface="Arial" panose="020B0604020202020204" pitchFamily="34" charset="0"/>
              <a:buChar char="•"/>
            </a:pPr>
            <a:r>
              <a:rPr lang="zh-CN" altLang="en-US" b="0" i="0" u="none" strike="noStrike" dirty="0">
                <a:solidFill>
                  <a:srgbClr val="000000"/>
                </a:solidFill>
                <a:effectLst/>
                <a:latin typeface="PingFang SC" panose="020B0400000000000000" pitchFamily="34" charset="-122"/>
                <a:ea typeface="PingFang SC" panose="020B0400000000000000" pitchFamily="34" charset="-122"/>
              </a:rPr>
              <a:t>人口老龄化程度进一步加深，未来一段时期将持续面临人口长期均衡发展的压力。</a:t>
            </a:r>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5</a:t>
            </a:fld>
            <a:endParaRPr lang="en-CN"/>
          </a:p>
        </p:txBody>
      </p:sp>
    </p:spTree>
    <p:extLst>
      <p:ext uri="{BB962C8B-B14F-4D97-AF65-F5344CB8AC3E}">
        <p14:creationId xmlns:p14="http://schemas.microsoft.com/office/powerpoint/2010/main" val="1854439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24</a:t>
            </a:fld>
            <a:endParaRPr lang="en-CN"/>
          </a:p>
        </p:txBody>
      </p:sp>
    </p:spTree>
    <p:extLst>
      <p:ext uri="{BB962C8B-B14F-4D97-AF65-F5344CB8AC3E}">
        <p14:creationId xmlns:p14="http://schemas.microsoft.com/office/powerpoint/2010/main" val="47691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25</a:t>
            </a:fld>
            <a:endParaRPr lang="en-CN"/>
          </a:p>
        </p:txBody>
      </p:sp>
    </p:spTree>
    <p:extLst>
      <p:ext uri="{BB962C8B-B14F-4D97-AF65-F5344CB8AC3E}">
        <p14:creationId xmlns:p14="http://schemas.microsoft.com/office/powerpoint/2010/main" val="3887160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26</a:t>
            </a:fld>
            <a:endParaRPr lang="en-CN"/>
          </a:p>
        </p:txBody>
      </p:sp>
    </p:spTree>
    <p:extLst>
      <p:ext uri="{BB962C8B-B14F-4D97-AF65-F5344CB8AC3E}">
        <p14:creationId xmlns:p14="http://schemas.microsoft.com/office/powerpoint/2010/main" val="215014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27</a:t>
            </a:fld>
            <a:endParaRPr lang="en-CN"/>
          </a:p>
        </p:txBody>
      </p:sp>
    </p:spTree>
    <p:extLst>
      <p:ext uri="{BB962C8B-B14F-4D97-AF65-F5344CB8AC3E}">
        <p14:creationId xmlns:p14="http://schemas.microsoft.com/office/powerpoint/2010/main" val="2150354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28</a:t>
            </a:fld>
            <a:endParaRPr lang="en-CN"/>
          </a:p>
        </p:txBody>
      </p:sp>
    </p:spTree>
    <p:extLst>
      <p:ext uri="{BB962C8B-B14F-4D97-AF65-F5344CB8AC3E}">
        <p14:creationId xmlns:p14="http://schemas.microsoft.com/office/powerpoint/2010/main" val="1708773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29</a:t>
            </a:fld>
            <a:endParaRPr lang="en-CN"/>
          </a:p>
        </p:txBody>
      </p:sp>
    </p:spTree>
    <p:extLst>
      <p:ext uri="{BB962C8B-B14F-4D97-AF65-F5344CB8AC3E}">
        <p14:creationId xmlns:p14="http://schemas.microsoft.com/office/powerpoint/2010/main" val="2330392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30</a:t>
            </a:fld>
            <a:endParaRPr lang="en-CN"/>
          </a:p>
        </p:txBody>
      </p:sp>
    </p:spTree>
    <p:extLst>
      <p:ext uri="{BB962C8B-B14F-4D97-AF65-F5344CB8AC3E}">
        <p14:creationId xmlns:p14="http://schemas.microsoft.com/office/powerpoint/2010/main" val="4016059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31</a:t>
            </a:fld>
            <a:endParaRPr lang="en-CN"/>
          </a:p>
        </p:txBody>
      </p:sp>
    </p:spTree>
    <p:extLst>
      <p:ext uri="{BB962C8B-B14F-4D97-AF65-F5344CB8AC3E}">
        <p14:creationId xmlns:p14="http://schemas.microsoft.com/office/powerpoint/2010/main" val="82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32</a:t>
            </a:fld>
            <a:endParaRPr lang="en-CN"/>
          </a:p>
        </p:txBody>
      </p:sp>
    </p:spTree>
    <p:extLst>
      <p:ext uri="{BB962C8B-B14F-4D97-AF65-F5344CB8AC3E}">
        <p14:creationId xmlns:p14="http://schemas.microsoft.com/office/powerpoint/2010/main" val="1705784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33</a:t>
            </a:fld>
            <a:endParaRPr lang="en-CN"/>
          </a:p>
        </p:txBody>
      </p:sp>
    </p:spTree>
    <p:extLst>
      <p:ext uri="{BB962C8B-B14F-4D97-AF65-F5344CB8AC3E}">
        <p14:creationId xmlns:p14="http://schemas.microsoft.com/office/powerpoint/2010/main" val="2253853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近年育龄妇女见顶下滑、生育意愿大幅降低，出生人口大幅减少，人口老龄化少子化加速到来</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a:t>
            </a: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从长期趋势看，随着生育堆积效应逐渐消失、育龄妇女规模持续下滑、新一代年轻人观念改变、抚养成本上升等，出生人口仍将处于快速下滑期。</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人口负增长即将来临，优化生育政策刻不容缓。中国总和生育率从</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1970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年代之前的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1990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2010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年后的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左右，再降到</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1.3</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年我国总和生育率仅</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，远低于维持人口总量不变的世代更替水平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。如果总和生育率依旧处在低水平，中国人口将在“十四五”时期进入负增长。人口见顶之后前</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25-30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年内萎缩速度较慢，但随着</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1962-1975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年高生育率时期出生人口进入生命终点，</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年左右开始，萎缩速度将明显变快。</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年中国人口占全球比例为</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年小幅降至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2100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年将大幅降至约</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。当前必须正确认识人口发展的内在规律，必须正确认识人口与经济社会发展的关系，优化生育政策刻不容缓。</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数据表明，</a:t>
            </a:r>
            <a:r>
              <a:rPr lang="zh-CN" altLang="en-CN" b="0" i="0" u="none" strike="noStrike" dirty="0">
                <a:solidFill>
                  <a:srgbClr val="000000"/>
                </a:solidFill>
                <a:effectLst/>
                <a:latin typeface="PingFang SC" panose="020B0400000000000000" pitchFamily="34" charset="-122"/>
                <a:ea typeface="PingFang SC" panose="020B0400000000000000" pitchFamily="34" charset="-122"/>
              </a:rPr>
              <a:t>我国</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生育率已经处于较低水平。这主要受到育龄妇女数量持续减少、“二孩”效应逐步减弱的影响。从</a:t>
            </a:r>
            <a:r>
              <a:rPr lang="en-US" altLang="zh-CN" b="0" i="0" u="none" strike="noStrike" dirty="0">
                <a:solidFill>
                  <a:srgbClr val="000000"/>
                </a:solidFill>
                <a:effectLst/>
                <a:latin typeface="PingFang SC" panose="020B0400000000000000" pitchFamily="34" charset="-122"/>
                <a:ea typeface="PingFang SC" panose="020B0400000000000000" pitchFamily="34" charset="-122"/>
              </a:rPr>
              <a:t>2020</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年来看，新冠肺炎疫情增加了生活的不确定性和对住院分娩的担忧，进一步降低了居民生育的意愿。</a:t>
            </a: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水平的高低既受政策因素的影响，也受经济、社会、文化等因素的影响，后者的影响力在逐步增强。随着经济社会的持续发展，尤其是工业化、现代化带来的人口生育观念转变等方面的影响，低生育已经成为大多数发达国家普遍面临的问题，也将成为我国面临的现实问题。</a:t>
            </a: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根据民政局公布数据分析，</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年全国结婚登记数相比</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年峰值数据减少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583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万对，为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1986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年以来最低。而与出生人口更密切相关的初婚人数，从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年的</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2385.96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万人峰值持续下降 至</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1228.6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万人，下降幅度达</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48.5%</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年轻人数量下降，适婚人群总量减少，是结婚人数和结婚率下降的一个关键因素。根据国家统计局数据，我国</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90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00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后人口分别为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2.23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亿和</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1.63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亿，整体呈不断下降趋势。近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-29</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岁对应出生人口总体下降</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sz="1800" b="0" i="0" u="none" strike="noStrike" dirty="0">
                <a:solidFill>
                  <a:srgbClr val="333333"/>
                </a:solidFill>
                <a:effectLst/>
                <a:latin typeface="宋体" panose="02010600030101010101" pitchFamily="2" charset="-122"/>
                <a:ea typeface="宋体" panose="02010600030101010101" pitchFamily="2" charset="-122"/>
              </a:rPr>
              <a:t>全国人口</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[2]</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中，</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人口为</a:t>
            </a:r>
            <a:r>
              <a:rPr lang="en-US" altLang="zh-CN" sz="1800" b="0" i="0" u="none" strike="noStrike" dirty="0">
                <a:solidFill>
                  <a:srgbClr val="333333"/>
                </a:solidFill>
                <a:effectLst/>
                <a:latin typeface="Times New Roman" panose="02020603050405020304" pitchFamily="18" charset="0"/>
              </a:rPr>
              <a:t>253383938</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17.95%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15</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岁人口为</a:t>
            </a:r>
            <a:r>
              <a:rPr lang="en-US" altLang="zh-CN" sz="1800" b="0" i="0" u="none" strike="noStrike" dirty="0">
                <a:solidFill>
                  <a:srgbClr val="333333"/>
                </a:solidFill>
                <a:effectLst/>
                <a:latin typeface="Times New Roman" panose="02020603050405020304" pitchFamily="18" charset="0"/>
              </a:rPr>
              <a:t>894376020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63.35%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264018766</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18.70%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，其中</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190635280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13.50%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。与</a:t>
            </a:r>
            <a:r>
              <a:rPr lang="en-US" altLang="zh-CN" sz="1800" b="0" i="0" u="none" strike="noStrike" dirty="0">
                <a:solidFill>
                  <a:srgbClr val="333333"/>
                </a:solidFill>
                <a:effectLst/>
                <a:latin typeface="Times New Roman" panose="02020603050405020304" pitchFamily="18" charset="0"/>
              </a:rPr>
              <a:t>2010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年第六次全国人口普查相比，</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岁人口的比重上升</a:t>
            </a:r>
            <a:r>
              <a:rPr lang="en-US" altLang="zh-CN" sz="1800" b="0" i="0" u="none" strike="noStrike" dirty="0">
                <a:solidFill>
                  <a:srgbClr val="333333"/>
                </a:solidFill>
                <a:effectLst/>
                <a:latin typeface="Times New Roman" panose="02020603050405020304" pitchFamily="18" charset="0"/>
              </a:rPr>
              <a:t>1.35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15—59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岁人口的比重下降</a:t>
            </a:r>
            <a:r>
              <a:rPr lang="en-US" altLang="zh-CN" sz="1800" b="0" i="0" u="none" strike="noStrike" dirty="0">
                <a:solidFill>
                  <a:srgbClr val="333333"/>
                </a:solidFill>
                <a:effectLst/>
                <a:latin typeface="Times New Roman" panose="02020603050405020304" pitchFamily="18" charset="0"/>
              </a:rPr>
              <a:t>6.79</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5.44</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4.63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r>
              <a:rPr lang="zh-CN" altLang="en-US" sz="2800" b="0" i="0" u="none" strike="noStrike" dirty="0">
                <a:solidFill>
                  <a:srgbClr val="292934"/>
                </a:solidFill>
                <a:effectLst/>
                <a:latin typeface="Arial" panose="020B0604020202020204" pitchFamily="34" charset="0"/>
              </a:rPr>
              <a:t>从年龄结构来看，</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17.95%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15-64</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68.55%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65</a:t>
            </a:r>
            <a:r>
              <a:rPr lang="zh-CN" altLang="en-US" sz="2800" b="0" i="0" u="none" strike="noStrike" dirty="0">
                <a:solidFill>
                  <a:srgbClr val="292934"/>
                </a:solidFill>
                <a:effectLst/>
                <a:latin typeface="Arial" panose="020B0604020202020204" pitchFamily="34" charset="0"/>
              </a:rPr>
              <a:t>岁及以上人口占</a:t>
            </a:r>
            <a:r>
              <a:rPr lang="en-US" altLang="zh-CN" sz="2800" b="0" i="0" u="none" strike="noStrike" dirty="0">
                <a:solidFill>
                  <a:srgbClr val="292934"/>
                </a:solidFill>
                <a:effectLst/>
                <a:latin typeface="Arial" panose="020B0604020202020204" pitchFamily="34" charset="0"/>
              </a:rPr>
              <a:t>13.50%</a:t>
            </a:r>
            <a:r>
              <a:rPr lang="zh-CN" altLang="en-US" sz="2800" b="0" i="0" u="none" strike="noStrike" dirty="0">
                <a:solidFill>
                  <a:srgbClr val="292934"/>
                </a:solidFill>
                <a:effectLst/>
                <a:latin typeface="Arial" panose="020B0604020202020204" pitchFamily="34" charset="0"/>
              </a:rPr>
              <a:t>。与 </a:t>
            </a:r>
            <a:r>
              <a:rPr lang="en-US" altLang="zh-CN" sz="2800" b="0" i="0" u="none" strike="noStrike" dirty="0">
                <a:solidFill>
                  <a:srgbClr val="292934"/>
                </a:solidFill>
                <a:effectLst/>
                <a:latin typeface="Arial" panose="020B0604020202020204" pitchFamily="34" charset="0"/>
              </a:rPr>
              <a:t>2010 </a:t>
            </a:r>
            <a:r>
              <a:rPr lang="zh-CN" altLang="en-US" sz="2800" b="0" i="0" u="none" strike="noStrike" dirty="0">
                <a:solidFill>
                  <a:srgbClr val="292934"/>
                </a:solidFill>
                <a:effectLst/>
                <a:latin typeface="Arial" panose="020B0604020202020204" pitchFamily="34" charset="0"/>
              </a:rPr>
              <a:t>年相比，</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岁比重上升 </a:t>
            </a:r>
            <a:r>
              <a:rPr lang="en-US" altLang="zh-CN" sz="2800" b="0" i="0" u="none" strike="noStrike" dirty="0">
                <a:solidFill>
                  <a:srgbClr val="292934"/>
                </a:solidFill>
                <a:effectLst/>
                <a:latin typeface="Arial" panose="020B0604020202020204" pitchFamily="34" charset="0"/>
              </a:rPr>
              <a:t>1.35 </a:t>
            </a:r>
            <a:r>
              <a:rPr lang="zh-CN" altLang="en-US" sz="2800" b="0" i="0" u="none" strike="noStrike" dirty="0">
                <a:solidFill>
                  <a:srgbClr val="292934"/>
                </a:solidFill>
                <a:effectLst/>
                <a:latin typeface="Arial" panose="020B0604020202020204" pitchFamily="34" charset="0"/>
              </a:rPr>
              <a:t>个百分点，可见，我国少儿人口比重回升，生育政策调整取得了积极成效。但与此同时，人口老龄化程度进一步加深，未来一段时期将持续面临人口长期均衡发展的压力。</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pPr algn="just">
              <a:buFont typeface="Arial" panose="020B0604020202020204" pitchFamily="34" charset="0"/>
              <a:buChar char="•"/>
            </a:pPr>
            <a:r>
              <a:rPr lang="en-US" altLang="zh-CN" b="0" i="0" u="none" strike="noStrike" dirty="0">
                <a:solidFill>
                  <a:srgbClr val="292934"/>
                </a:solidFill>
                <a:effectLst/>
                <a:latin typeface="Arial" panose="020B0604020202020204" pitchFamily="34" charset="0"/>
              </a:rPr>
              <a:t>2010</a:t>
            </a:r>
            <a:r>
              <a:rPr lang="zh-CN" altLang="en-US" b="0" i="0" u="none" strike="noStrike" dirty="0">
                <a:solidFill>
                  <a:srgbClr val="292934"/>
                </a:solidFill>
                <a:effectLst/>
                <a:latin typeface="Arial" panose="020B0604020202020204" pitchFamily="34" charset="0"/>
              </a:rPr>
              <a:t>年，我国</a:t>
            </a:r>
            <a:r>
              <a:rPr lang="en-US" altLang="zh-CN" b="0" i="0" u="none" strike="noStrike" dirty="0">
                <a:solidFill>
                  <a:srgbClr val="292934"/>
                </a:solidFill>
                <a:effectLst/>
                <a:latin typeface="Arial" panose="020B0604020202020204" pitchFamily="34" charset="0"/>
              </a:rPr>
              <a:t>0-14</a:t>
            </a:r>
            <a:r>
              <a:rPr lang="zh-CN" altLang="en-US" b="0" i="0" u="none" strike="noStrike" dirty="0">
                <a:solidFill>
                  <a:srgbClr val="292934"/>
                </a:solidFill>
                <a:effectLst/>
                <a:latin typeface="Arial" panose="020B0604020202020204" pitchFamily="34" charset="0"/>
              </a:rPr>
              <a:t>岁人口比重低于</a:t>
            </a:r>
            <a:r>
              <a:rPr lang="en-US" altLang="zh-CN" b="0" i="0" u="none" strike="noStrike" dirty="0">
                <a:solidFill>
                  <a:srgbClr val="292934"/>
                </a:solidFill>
                <a:effectLst/>
                <a:latin typeface="Arial" panose="020B0604020202020204" pitchFamily="34" charset="0"/>
              </a:rPr>
              <a:t>18%</a:t>
            </a:r>
            <a:r>
              <a:rPr lang="zh-CN" altLang="en-US" b="0" i="0" u="none" strike="noStrike" dirty="0">
                <a:solidFill>
                  <a:srgbClr val="292934"/>
                </a:solidFill>
                <a:effectLst/>
                <a:latin typeface="Arial" panose="020B0604020202020204" pitchFamily="34" charset="0"/>
              </a:rPr>
              <a:t>，进入严重少子化阶段。</a:t>
            </a:r>
            <a:r>
              <a:rPr lang="en-US" altLang="zh-CN" b="0" i="0" u="none" strike="noStrike" dirty="0">
                <a:solidFill>
                  <a:srgbClr val="292934"/>
                </a:solidFill>
                <a:effectLst/>
                <a:latin typeface="Arial" panose="020B0604020202020204" pitchFamily="34" charset="0"/>
              </a:rPr>
              <a:t>2015</a:t>
            </a:r>
            <a:r>
              <a:rPr lang="zh-CN" altLang="en-US" b="0" i="0" u="none" strike="noStrike" dirty="0">
                <a:solidFill>
                  <a:srgbClr val="292934"/>
                </a:solidFill>
                <a:effectLst/>
                <a:latin typeface="Arial" panose="020B0604020202020204" pitchFamily="34" charset="0"/>
              </a:rPr>
              <a:t>年，我国劳动力人口也开始出现拐点。目前，人口结构已经从金字塔状演变成长方形。</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往后</a:t>
            </a:r>
            <a:r>
              <a:rPr lang="en-US" altLang="zh-CN" b="0" i="0" u="none" strike="noStrike" dirty="0">
                <a:solidFill>
                  <a:srgbClr val="292934"/>
                </a:solidFill>
                <a:effectLst/>
                <a:latin typeface="Arial" panose="020B0604020202020204" pitchFamily="34" charset="0"/>
              </a:rPr>
              <a:t>5-10</a:t>
            </a:r>
            <a:r>
              <a:rPr lang="zh-CN" altLang="en-US" b="0" i="0" u="none" strike="noStrike" dirty="0">
                <a:solidFill>
                  <a:srgbClr val="292934"/>
                </a:solidFill>
                <a:effectLst/>
                <a:latin typeface="Arial" panose="020B0604020202020204" pitchFamily="34" charset="0"/>
              </a:rPr>
              <a:t>年，中国人口老龄化将加速到来，原因在于在婴儿潮出生的人目前约是</a:t>
            </a:r>
            <a:r>
              <a:rPr lang="en-US" altLang="zh-CN" b="0" i="0" u="none" strike="noStrike" dirty="0">
                <a:solidFill>
                  <a:srgbClr val="292934"/>
                </a:solidFill>
                <a:effectLst/>
                <a:latin typeface="Arial" panose="020B0604020202020204" pitchFamily="34" charset="0"/>
              </a:rPr>
              <a:t>45</a:t>
            </a:r>
            <a:r>
              <a:rPr lang="zh-CN" altLang="en-US" b="0" i="0" u="none" strike="noStrike" dirty="0">
                <a:solidFill>
                  <a:srgbClr val="292934"/>
                </a:solidFill>
                <a:effectLst/>
                <a:latin typeface="Arial" panose="020B0604020202020204" pitchFamily="34" charset="0"/>
              </a:rPr>
              <a:t>到</a:t>
            </a:r>
            <a:r>
              <a:rPr lang="en-US" altLang="zh-CN" b="0" i="0" u="none" strike="noStrike" dirty="0">
                <a:solidFill>
                  <a:srgbClr val="292934"/>
                </a:solidFill>
                <a:effectLst/>
                <a:latin typeface="Arial" panose="020B0604020202020204" pitchFamily="34" charset="0"/>
              </a:rPr>
              <a:t>59</a:t>
            </a:r>
            <a:r>
              <a:rPr lang="zh-CN" altLang="en-US" b="0" i="0" u="none" strike="noStrike" dirty="0">
                <a:solidFill>
                  <a:srgbClr val="292934"/>
                </a:solidFill>
                <a:effectLst/>
                <a:latin typeface="Arial" panose="020B0604020202020204" pitchFamily="34" charset="0"/>
              </a:rPr>
              <a:t>岁，十年后，就是</a:t>
            </a:r>
            <a:r>
              <a:rPr lang="en-US" altLang="zh-CN" b="0" i="0" u="none" strike="noStrike" dirty="0">
                <a:solidFill>
                  <a:srgbClr val="292934"/>
                </a:solidFill>
                <a:effectLst/>
                <a:latin typeface="Arial" panose="020B0604020202020204" pitchFamily="34" charset="0"/>
              </a:rPr>
              <a:t>55</a:t>
            </a:r>
            <a:r>
              <a:rPr lang="zh-CN" altLang="en-US" b="0" i="0" u="none" strike="noStrike" dirty="0">
                <a:solidFill>
                  <a:srgbClr val="292934"/>
                </a:solidFill>
                <a:effectLst/>
                <a:latin typeface="Arial" panose="020B0604020202020204" pitchFamily="34" charset="0"/>
              </a:rPr>
              <a:t>至</a:t>
            </a:r>
            <a:r>
              <a:rPr lang="en-US" altLang="zh-CN" b="0" i="0" u="none" strike="noStrike" dirty="0">
                <a:solidFill>
                  <a:srgbClr val="292934"/>
                </a:solidFill>
                <a:effectLst/>
                <a:latin typeface="Arial" panose="020B0604020202020204" pitchFamily="34" charset="0"/>
              </a:rPr>
              <a:t>69</a:t>
            </a:r>
            <a:r>
              <a:rPr lang="zh-CN" altLang="en-US" b="0" i="0" u="none" strike="noStrike" dirty="0">
                <a:solidFill>
                  <a:srgbClr val="292934"/>
                </a:solidFill>
                <a:effectLst/>
                <a:latin typeface="Arial" panose="020B0604020202020204" pitchFamily="34" charset="0"/>
              </a:rPr>
              <a:t>岁了。有研究数据表明，到</a:t>
            </a:r>
            <a:r>
              <a:rPr lang="en-US" altLang="zh-CN" b="0" i="0" u="none" strike="noStrike" dirty="0">
                <a:solidFill>
                  <a:srgbClr val="292934"/>
                </a:solidFill>
                <a:effectLst/>
                <a:latin typeface="Arial" panose="020B0604020202020204" pitchFamily="34" charset="0"/>
              </a:rPr>
              <a:t>21</a:t>
            </a:r>
            <a:r>
              <a:rPr lang="zh-CN" altLang="en-US" b="0" i="0" u="none" strike="noStrike" dirty="0">
                <a:solidFill>
                  <a:srgbClr val="292934"/>
                </a:solidFill>
                <a:effectLst/>
                <a:latin typeface="Arial" panose="020B0604020202020204" pitchFamily="34" charset="0"/>
              </a:rPr>
              <a:t>世纪中叶，老年人口比重将达到</a:t>
            </a:r>
            <a:r>
              <a:rPr lang="en-US" altLang="zh-CN" b="0" i="0" u="none" strike="noStrike" dirty="0">
                <a:solidFill>
                  <a:srgbClr val="292934"/>
                </a:solidFill>
                <a:effectLst/>
                <a:latin typeface="Arial" panose="020B0604020202020204" pitchFamily="34" charset="0"/>
              </a:rPr>
              <a:t>25%</a:t>
            </a:r>
            <a:r>
              <a:rPr lang="zh-CN" altLang="en-US" b="0" i="0" u="none" strike="noStrike" dirty="0">
                <a:solidFill>
                  <a:srgbClr val="292934"/>
                </a:solidFill>
                <a:effectLst/>
                <a:latin typeface="Arial" panose="020B0604020202020204" pitchFamily="34" charset="0"/>
              </a:rPr>
              <a:t>，到时每</a:t>
            </a:r>
            <a:r>
              <a:rPr lang="en-US" altLang="zh-CN" b="0" i="0" u="none" strike="noStrike" dirty="0">
                <a:solidFill>
                  <a:srgbClr val="292934"/>
                </a:solidFill>
                <a:effectLst/>
                <a:latin typeface="Arial" panose="020B0604020202020204" pitchFamily="34" charset="0"/>
              </a:rPr>
              <a:t>4</a:t>
            </a:r>
            <a:r>
              <a:rPr lang="zh-CN" altLang="en-US" b="0" i="0" u="none" strike="noStrike" dirty="0">
                <a:solidFill>
                  <a:srgbClr val="292934"/>
                </a:solidFill>
                <a:effectLst/>
                <a:latin typeface="Arial" panose="020B0604020202020204" pitchFamily="34" charset="0"/>
              </a:rPr>
              <a:t>个人中就有一个老年人。</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据联合国测算，我国人口将在</a:t>
            </a:r>
            <a:r>
              <a:rPr lang="en-US" altLang="zh-CN" b="0" i="0" u="none" strike="noStrike" dirty="0">
                <a:solidFill>
                  <a:srgbClr val="292934"/>
                </a:solidFill>
                <a:effectLst/>
                <a:latin typeface="Arial" panose="020B0604020202020204" pitchFamily="34" charset="0"/>
              </a:rPr>
              <a:t>2030</a:t>
            </a:r>
            <a:r>
              <a:rPr lang="zh-CN" altLang="en-US" b="0" i="0" u="none" strike="noStrike" dirty="0">
                <a:solidFill>
                  <a:srgbClr val="292934"/>
                </a:solidFill>
                <a:effectLst/>
                <a:latin typeface="Arial" panose="020B0604020202020204" pitchFamily="34" charset="0"/>
              </a:rPr>
              <a:t>年达到</a:t>
            </a:r>
            <a:r>
              <a:rPr lang="en-US" altLang="zh-CN" b="0" i="0" u="none" strike="noStrike" dirty="0">
                <a:solidFill>
                  <a:srgbClr val="292934"/>
                </a:solidFill>
                <a:effectLst/>
                <a:latin typeface="Arial" panose="020B0604020202020204" pitchFamily="34" charset="0"/>
              </a:rPr>
              <a:t>14.6</a:t>
            </a:r>
            <a:r>
              <a:rPr lang="zh-CN" altLang="en-US" b="0" i="0" u="none" strike="noStrike" dirty="0">
                <a:solidFill>
                  <a:srgbClr val="292934"/>
                </a:solidFill>
                <a:effectLst/>
                <a:latin typeface="Arial" panose="020B0604020202020204" pitchFamily="34" charset="0"/>
              </a:rPr>
              <a:t>亿的峰值后趋于下降，</a:t>
            </a:r>
            <a:r>
              <a:rPr lang="en-US" altLang="zh-CN" b="0" i="0" u="none" strike="noStrike" dirty="0">
                <a:solidFill>
                  <a:srgbClr val="292934"/>
                </a:solidFill>
                <a:effectLst/>
                <a:latin typeface="Arial" panose="020B0604020202020204" pitchFamily="34" charset="0"/>
              </a:rPr>
              <a:t>2050</a:t>
            </a:r>
            <a:r>
              <a:rPr lang="zh-CN" altLang="en-US" b="0" i="0" u="none" strike="noStrike" dirty="0">
                <a:solidFill>
                  <a:srgbClr val="292934"/>
                </a:solidFill>
                <a:effectLst/>
                <a:latin typeface="Arial" panose="020B0604020202020204" pitchFamily="34" charset="0"/>
              </a:rPr>
              <a:t>年降为</a:t>
            </a:r>
            <a:r>
              <a:rPr lang="en-US" altLang="zh-CN" b="0" i="0" u="none" strike="noStrike" dirty="0">
                <a:solidFill>
                  <a:srgbClr val="292934"/>
                </a:solidFill>
                <a:effectLst/>
                <a:latin typeface="Arial" panose="020B0604020202020204" pitchFamily="34" charset="0"/>
              </a:rPr>
              <a:t>14</a:t>
            </a:r>
            <a:r>
              <a:rPr lang="zh-CN" altLang="en-US" b="0" i="0" u="none" strike="noStrike" dirty="0">
                <a:solidFill>
                  <a:srgbClr val="292934"/>
                </a:solidFill>
                <a:effectLst/>
                <a:latin typeface="Arial" panose="020B0604020202020204" pitchFamily="34" charset="0"/>
              </a:rPr>
              <a:t>亿，预计老年人口占</a:t>
            </a:r>
            <a:r>
              <a:rPr lang="en-US" altLang="zh-CN" b="0" i="0" u="none" strike="noStrike" dirty="0">
                <a:solidFill>
                  <a:srgbClr val="292934"/>
                </a:solidFill>
                <a:effectLst/>
                <a:latin typeface="Arial" panose="020B0604020202020204" pitchFamily="34" charset="0"/>
              </a:rPr>
              <a:t>25.6%</a:t>
            </a:r>
            <a:r>
              <a:rPr lang="zh-CN" altLang="en-US" b="0" i="0" u="none" strike="noStrike" dirty="0">
                <a:solidFill>
                  <a:srgbClr val="292934"/>
                </a:solidFill>
                <a:effectLst/>
                <a:latin typeface="Arial" panose="020B0604020202020204" pitchFamily="34" charset="0"/>
              </a:rPr>
              <a:t>，劳动人口占</a:t>
            </a:r>
            <a:r>
              <a:rPr lang="en-US" altLang="zh-CN" b="0" i="0" u="none" strike="noStrike" dirty="0">
                <a:solidFill>
                  <a:srgbClr val="292934"/>
                </a:solidFill>
                <a:effectLst/>
                <a:latin typeface="Arial" panose="020B0604020202020204" pitchFamily="34" charset="0"/>
              </a:rPr>
              <a:t>59.8%</a:t>
            </a:r>
            <a:r>
              <a:rPr lang="zh-CN" altLang="en-US" b="0" i="0" u="none" strike="noStrike" dirty="0">
                <a:solidFill>
                  <a:srgbClr val="292934"/>
                </a:solidFill>
                <a:effectLst/>
                <a:latin typeface="Arial" panose="020B0604020202020204" pitchFamily="34" charset="0"/>
              </a:rPr>
              <a:t>，少儿人口占</a:t>
            </a:r>
            <a:r>
              <a:rPr lang="en-US" altLang="zh-CN" b="0" i="0" u="none" strike="noStrike" dirty="0">
                <a:solidFill>
                  <a:srgbClr val="292934"/>
                </a:solidFill>
                <a:effectLst/>
                <a:latin typeface="Arial" panose="020B0604020202020204" pitchFamily="34" charset="0"/>
              </a:rPr>
              <a:t>14.1%</a:t>
            </a:r>
            <a:r>
              <a:rPr lang="zh-CN" altLang="en-US" b="0" i="0" u="none" strike="noStrike" dirty="0">
                <a:solidFill>
                  <a:srgbClr val="292934"/>
                </a:solidFill>
                <a:effectLst/>
                <a:latin typeface="Arial" panose="020B0604020202020204" pitchFamily="34" charset="0"/>
              </a:rPr>
              <a:t>，人口结构将从长方形变成倒金字塔形。</a:t>
            </a:r>
            <a:endParaRPr lang="en-US" altLang="zh-CN" b="0" i="0" u="none" strike="noStrike" dirty="0">
              <a:solidFill>
                <a:srgbClr val="292934"/>
              </a:solidFill>
              <a:effectLst/>
              <a:latin typeface="Arial" panose="020B0604020202020204" pitchFamily="34" charset="0"/>
            </a:endParaRPr>
          </a:p>
          <a:p>
            <a:pPr algn="just">
              <a:buFont typeface="Arial" panose="020B0604020202020204" pitchFamily="34" charset="0"/>
              <a:buChar char="•"/>
            </a:pPr>
            <a:r>
              <a:rPr lang="zh-CN" altLang="en-US" b="0" i="0" u="none" strike="noStrike" dirty="0">
                <a:solidFill>
                  <a:srgbClr val="000000"/>
                </a:solidFill>
                <a:effectLst/>
                <a:latin typeface="PingFang SC" panose="020B0400000000000000" pitchFamily="34" charset="-122"/>
                <a:ea typeface="PingFang SC" panose="020B0400000000000000" pitchFamily="34" charset="-122"/>
              </a:rPr>
              <a:t>人口老龄化程度进一步加深，未来一段时期将持续面临人口长期均衡发展的压力。</a:t>
            </a:r>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6</a:t>
            </a:fld>
            <a:endParaRPr lang="en-CN"/>
          </a:p>
        </p:txBody>
      </p:sp>
    </p:spTree>
    <p:extLst>
      <p:ext uri="{BB962C8B-B14F-4D97-AF65-F5344CB8AC3E}">
        <p14:creationId xmlns:p14="http://schemas.microsoft.com/office/powerpoint/2010/main" val="41179588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34</a:t>
            </a:fld>
            <a:endParaRPr lang="en-CN"/>
          </a:p>
        </p:txBody>
      </p:sp>
    </p:spTree>
    <p:extLst>
      <p:ext uri="{BB962C8B-B14F-4D97-AF65-F5344CB8AC3E}">
        <p14:creationId xmlns:p14="http://schemas.microsoft.com/office/powerpoint/2010/main" val="3445763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35</a:t>
            </a:fld>
            <a:endParaRPr lang="en-CN"/>
          </a:p>
        </p:txBody>
      </p:sp>
    </p:spTree>
    <p:extLst>
      <p:ext uri="{BB962C8B-B14F-4D97-AF65-F5344CB8AC3E}">
        <p14:creationId xmlns:p14="http://schemas.microsoft.com/office/powerpoint/2010/main" val="1968371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36</a:t>
            </a:fld>
            <a:endParaRPr lang="en-CN"/>
          </a:p>
        </p:txBody>
      </p:sp>
    </p:spTree>
    <p:extLst>
      <p:ext uri="{BB962C8B-B14F-4D97-AF65-F5344CB8AC3E}">
        <p14:creationId xmlns:p14="http://schemas.microsoft.com/office/powerpoint/2010/main" val="42381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37</a:t>
            </a:fld>
            <a:endParaRPr lang="en-CN"/>
          </a:p>
        </p:txBody>
      </p:sp>
    </p:spTree>
    <p:extLst>
      <p:ext uri="{BB962C8B-B14F-4D97-AF65-F5344CB8AC3E}">
        <p14:creationId xmlns:p14="http://schemas.microsoft.com/office/powerpoint/2010/main" val="238084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39</a:t>
            </a:fld>
            <a:endParaRPr lang="en-CN"/>
          </a:p>
        </p:txBody>
      </p:sp>
    </p:spTree>
    <p:extLst>
      <p:ext uri="{BB962C8B-B14F-4D97-AF65-F5344CB8AC3E}">
        <p14:creationId xmlns:p14="http://schemas.microsoft.com/office/powerpoint/2010/main" val="1927439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40</a:t>
            </a:fld>
            <a:endParaRPr lang="en-CN"/>
          </a:p>
        </p:txBody>
      </p:sp>
    </p:spTree>
    <p:extLst>
      <p:ext uri="{BB962C8B-B14F-4D97-AF65-F5344CB8AC3E}">
        <p14:creationId xmlns:p14="http://schemas.microsoft.com/office/powerpoint/2010/main" val="2739626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41</a:t>
            </a:fld>
            <a:endParaRPr lang="en-CN"/>
          </a:p>
        </p:txBody>
      </p:sp>
    </p:spTree>
    <p:extLst>
      <p:ext uri="{BB962C8B-B14F-4D97-AF65-F5344CB8AC3E}">
        <p14:creationId xmlns:p14="http://schemas.microsoft.com/office/powerpoint/2010/main" val="2990284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42</a:t>
            </a:fld>
            <a:endParaRPr lang="en-CN"/>
          </a:p>
        </p:txBody>
      </p:sp>
    </p:spTree>
    <p:extLst>
      <p:ext uri="{BB962C8B-B14F-4D97-AF65-F5344CB8AC3E}">
        <p14:creationId xmlns:p14="http://schemas.microsoft.com/office/powerpoint/2010/main" val="295894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43</a:t>
            </a:fld>
            <a:endParaRPr lang="en-CN"/>
          </a:p>
        </p:txBody>
      </p:sp>
    </p:spTree>
    <p:extLst>
      <p:ext uri="{BB962C8B-B14F-4D97-AF65-F5344CB8AC3E}">
        <p14:creationId xmlns:p14="http://schemas.microsoft.com/office/powerpoint/2010/main" val="1558525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44</a:t>
            </a:fld>
            <a:endParaRPr lang="en-CN"/>
          </a:p>
        </p:txBody>
      </p:sp>
    </p:spTree>
    <p:extLst>
      <p:ext uri="{BB962C8B-B14F-4D97-AF65-F5344CB8AC3E}">
        <p14:creationId xmlns:p14="http://schemas.microsoft.com/office/powerpoint/2010/main" val="3633142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近年育龄妇女见顶下滑、生育意愿大幅降低，出生人口大幅减少，人口老龄化少子化加速到来</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a:t>
            </a: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从长期趋势看，随着生育堆积效应逐渐消失、育龄妇女规模持续下滑、新一代年轻人观念改变、抚养成本上升等，出生人口仍将处于快速下滑期。</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人口负增长即将来临，优化生育政策刻不容缓。中国总和生育率从</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1970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年代之前的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1990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2010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年后的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左右，再降到</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1.3</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年我国总和生育率仅</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，远低于维持人口总量不变的世代更替水平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。如果总和生育率依旧处在低水平，中国人口将在“十四五”时期进入负增长。人口见顶之后前</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25-30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年内萎缩速度较慢，但随着</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1962-1975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年高生育率时期出生人口进入生命终点，</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年左右开始，萎缩速度将明显变快。</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年中国人口占全球比例为</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年小幅降至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2100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年将大幅降至约</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。当前必须正确认识人口发展的内在规律，必须正确认识人口与经济社会发展的关系，优化生育政策刻不容缓。</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数据表明，</a:t>
            </a:r>
            <a:r>
              <a:rPr lang="zh-CN" altLang="en-CN" b="0" i="0" u="none" strike="noStrike" dirty="0">
                <a:solidFill>
                  <a:srgbClr val="000000"/>
                </a:solidFill>
                <a:effectLst/>
                <a:latin typeface="PingFang SC" panose="020B0400000000000000" pitchFamily="34" charset="-122"/>
                <a:ea typeface="PingFang SC" panose="020B0400000000000000" pitchFamily="34" charset="-122"/>
              </a:rPr>
              <a:t>我国</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生育率已经处于较低水平。这主要受到育龄妇女数量持续减少、“二孩”效应逐步减弱的影响。从</a:t>
            </a:r>
            <a:r>
              <a:rPr lang="en-US" altLang="zh-CN" b="0" i="0" u="none" strike="noStrike" dirty="0">
                <a:solidFill>
                  <a:srgbClr val="000000"/>
                </a:solidFill>
                <a:effectLst/>
                <a:latin typeface="PingFang SC" panose="020B0400000000000000" pitchFamily="34" charset="-122"/>
                <a:ea typeface="PingFang SC" panose="020B0400000000000000" pitchFamily="34" charset="-122"/>
              </a:rPr>
              <a:t>2020</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年来看，新冠肺炎疫情增加了生活的不确定性和对住院分娩的担忧，进一步降低了居民生育的意愿。</a:t>
            </a: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水平的高低既受政策因素的影响，也受经济、社会、文化等因素的影响，后者的影响力在逐步增强。随着经济社会的持续发展，尤其是工业化、现代化带来的人口生育观念转变等方面的影响，低生育已经成为大多数发达国家普遍面临的问题，也将成为我国面临的现实问题。</a:t>
            </a: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根据民政局公布数据分析，</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年全国结婚登记数相比</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年峰值数据减少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583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万对，为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1986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年以来最低。而与出生人口更密切相关的初婚人数，从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年的</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2385.96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万人峰值持续下降 至</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1228.6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万人，下降幅度达</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48.5%</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年轻人数量下降，适婚人群总量减少，是结婚人数和结婚率下降的一个关键因素。根据国家统计局数据，我国</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90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00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后人口分别为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2.23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亿和</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1.63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亿，整体呈不断下降趋势。近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-29</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岁对应出生人口总体下降</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sz="1800" b="0" i="0" u="none" strike="noStrike" dirty="0">
                <a:solidFill>
                  <a:srgbClr val="333333"/>
                </a:solidFill>
                <a:effectLst/>
                <a:latin typeface="宋体" panose="02010600030101010101" pitchFamily="2" charset="-122"/>
                <a:ea typeface="宋体" panose="02010600030101010101" pitchFamily="2" charset="-122"/>
              </a:rPr>
              <a:t>全国人口</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[2]</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中，</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人口为</a:t>
            </a:r>
            <a:r>
              <a:rPr lang="en-US" altLang="zh-CN" sz="1800" b="0" i="0" u="none" strike="noStrike" dirty="0">
                <a:solidFill>
                  <a:srgbClr val="333333"/>
                </a:solidFill>
                <a:effectLst/>
                <a:latin typeface="Times New Roman" panose="02020603050405020304" pitchFamily="18" charset="0"/>
              </a:rPr>
              <a:t>253383938</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17.95%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15</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岁人口为</a:t>
            </a:r>
            <a:r>
              <a:rPr lang="en-US" altLang="zh-CN" sz="1800" b="0" i="0" u="none" strike="noStrike" dirty="0">
                <a:solidFill>
                  <a:srgbClr val="333333"/>
                </a:solidFill>
                <a:effectLst/>
                <a:latin typeface="Times New Roman" panose="02020603050405020304" pitchFamily="18" charset="0"/>
              </a:rPr>
              <a:t>894376020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63.35%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264018766</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18.70%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，其中</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190635280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13.50%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。与</a:t>
            </a:r>
            <a:r>
              <a:rPr lang="en-US" altLang="zh-CN" sz="1800" b="0" i="0" u="none" strike="noStrike" dirty="0">
                <a:solidFill>
                  <a:srgbClr val="333333"/>
                </a:solidFill>
                <a:effectLst/>
                <a:latin typeface="Times New Roman" panose="02020603050405020304" pitchFamily="18" charset="0"/>
              </a:rPr>
              <a:t>2010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年第六次全国人口普查相比，</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岁人口的比重上升</a:t>
            </a:r>
            <a:r>
              <a:rPr lang="en-US" altLang="zh-CN" sz="1800" b="0" i="0" u="none" strike="noStrike" dirty="0">
                <a:solidFill>
                  <a:srgbClr val="333333"/>
                </a:solidFill>
                <a:effectLst/>
                <a:latin typeface="Times New Roman" panose="02020603050405020304" pitchFamily="18" charset="0"/>
              </a:rPr>
              <a:t>1.35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15—59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岁人口的比重下降</a:t>
            </a:r>
            <a:r>
              <a:rPr lang="en-US" altLang="zh-CN" sz="1800" b="0" i="0" u="none" strike="noStrike" dirty="0">
                <a:solidFill>
                  <a:srgbClr val="333333"/>
                </a:solidFill>
                <a:effectLst/>
                <a:latin typeface="Times New Roman" panose="02020603050405020304" pitchFamily="18" charset="0"/>
              </a:rPr>
              <a:t>6.79</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5.44</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4.63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r>
              <a:rPr lang="zh-CN" altLang="en-US" sz="2800" b="0" i="0" u="none" strike="noStrike" dirty="0">
                <a:solidFill>
                  <a:srgbClr val="292934"/>
                </a:solidFill>
                <a:effectLst/>
                <a:latin typeface="Arial" panose="020B0604020202020204" pitchFamily="34" charset="0"/>
              </a:rPr>
              <a:t>从年龄结构来看，</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17.95%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15-64</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68.55%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65</a:t>
            </a:r>
            <a:r>
              <a:rPr lang="zh-CN" altLang="en-US" sz="2800" b="0" i="0" u="none" strike="noStrike" dirty="0">
                <a:solidFill>
                  <a:srgbClr val="292934"/>
                </a:solidFill>
                <a:effectLst/>
                <a:latin typeface="Arial" panose="020B0604020202020204" pitchFamily="34" charset="0"/>
              </a:rPr>
              <a:t>岁及以上人口占</a:t>
            </a:r>
            <a:r>
              <a:rPr lang="en-US" altLang="zh-CN" sz="2800" b="0" i="0" u="none" strike="noStrike" dirty="0">
                <a:solidFill>
                  <a:srgbClr val="292934"/>
                </a:solidFill>
                <a:effectLst/>
                <a:latin typeface="Arial" panose="020B0604020202020204" pitchFamily="34" charset="0"/>
              </a:rPr>
              <a:t>13.50%</a:t>
            </a:r>
            <a:r>
              <a:rPr lang="zh-CN" altLang="en-US" sz="2800" b="0" i="0" u="none" strike="noStrike" dirty="0">
                <a:solidFill>
                  <a:srgbClr val="292934"/>
                </a:solidFill>
                <a:effectLst/>
                <a:latin typeface="Arial" panose="020B0604020202020204" pitchFamily="34" charset="0"/>
              </a:rPr>
              <a:t>。与 </a:t>
            </a:r>
            <a:r>
              <a:rPr lang="en-US" altLang="zh-CN" sz="2800" b="0" i="0" u="none" strike="noStrike" dirty="0">
                <a:solidFill>
                  <a:srgbClr val="292934"/>
                </a:solidFill>
                <a:effectLst/>
                <a:latin typeface="Arial" panose="020B0604020202020204" pitchFamily="34" charset="0"/>
              </a:rPr>
              <a:t>2010 </a:t>
            </a:r>
            <a:r>
              <a:rPr lang="zh-CN" altLang="en-US" sz="2800" b="0" i="0" u="none" strike="noStrike" dirty="0">
                <a:solidFill>
                  <a:srgbClr val="292934"/>
                </a:solidFill>
                <a:effectLst/>
                <a:latin typeface="Arial" panose="020B0604020202020204" pitchFamily="34" charset="0"/>
              </a:rPr>
              <a:t>年相比，</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岁比重上升 </a:t>
            </a:r>
            <a:r>
              <a:rPr lang="en-US" altLang="zh-CN" sz="2800" b="0" i="0" u="none" strike="noStrike" dirty="0">
                <a:solidFill>
                  <a:srgbClr val="292934"/>
                </a:solidFill>
                <a:effectLst/>
                <a:latin typeface="Arial" panose="020B0604020202020204" pitchFamily="34" charset="0"/>
              </a:rPr>
              <a:t>1.35 </a:t>
            </a:r>
            <a:r>
              <a:rPr lang="zh-CN" altLang="en-US" sz="2800" b="0" i="0" u="none" strike="noStrike" dirty="0">
                <a:solidFill>
                  <a:srgbClr val="292934"/>
                </a:solidFill>
                <a:effectLst/>
                <a:latin typeface="Arial" panose="020B0604020202020204" pitchFamily="34" charset="0"/>
              </a:rPr>
              <a:t>个百分点，可见，我国少儿人口比重回升，生育政策调整取得了积极成效。但与此同时，人口老龄化程度进一步加深，未来一段时期将持续面临人口长期均衡发展的压力。</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pPr algn="just">
              <a:buFont typeface="Arial" panose="020B0604020202020204" pitchFamily="34" charset="0"/>
              <a:buChar char="•"/>
            </a:pPr>
            <a:r>
              <a:rPr lang="en-US" altLang="zh-CN" b="0" i="0" u="none" strike="noStrike" dirty="0">
                <a:solidFill>
                  <a:srgbClr val="292934"/>
                </a:solidFill>
                <a:effectLst/>
                <a:latin typeface="Arial" panose="020B0604020202020204" pitchFamily="34" charset="0"/>
              </a:rPr>
              <a:t>2010</a:t>
            </a:r>
            <a:r>
              <a:rPr lang="zh-CN" altLang="en-US" b="0" i="0" u="none" strike="noStrike" dirty="0">
                <a:solidFill>
                  <a:srgbClr val="292934"/>
                </a:solidFill>
                <a:effectLst/>
                <a:latin typeface="Arial" panose="020B0604020202020204" pitchFamily="34" charset="0"/>
              </a:rPr>
              <a:t>年，我国</a:t>
            </a:r>
            <a:r>
              <a:rPr lang="en-US" altLang="zh-CN" b="0" i="0" u="none" strike="noStrike" dirty="0">
                <a:solidFill>
                  <a:srgbClr val="292934"/>
                </a:solidFill>
                <a:effectLst/>
                <a:latin typeface="Arial" panose="020B0604020202020204" pitchFamily="34" charset="0"/>
              </a:rPr>
              <a:t>0-14</a:t>
            </a:r>
            <a:r>
              <a:rPr lang="zh-CN" altLang="en-US" b="0" i="0" u="none" strike="noStrike" dirty="0">
                <a:solidFill>
                  <a:srgbClr val="292934"/>
                </a:solidFill>
                <a:effectLst/>
                <a:latin typeface="Arial" panose="020B0604020202020204" pitchFamily="34" charset="0"/>
              </a:rPr>
              <a:t>岁人口比重低于</a:t>
            </a:r>
            <a:r>
              <a:rPr lang="en-US" altLang="zh-CN" b="0" i="0" u="none" strike="noStrike" dirty="0">
                <a:solidFill>
                  <a:srgbClr val="292934"/>
                </a:solidFill>
                <a:effectLst/>
                <a:latin typeface="Arial" panose="020B0604020202020204" pitchFamily="34" charset="0"/>
              </a:rPr>
              <a:t>18%</a:t>
            </a:r>
            <a:r>
              <a:rPr lang="zh-CN" altLang="en-US" b="0" i="0" u="none" strike="noStrike" dirty="0">
                <a:solidFill>
                  <a:srgbClr val="292934"/>
                </a:solidFill>
                <a:effectLst/>
                <a:latin typeface="Arial" panose="020B0604020202020204" pitchFamily="34" charset="0"/>
              </a:rPr>
              <a:t>，进入严重少子化阶段。</a:t>
            </a:r>
            <a:r>
              <a:rPr lang="en-US" altLang="zh-CN" b="0" i="0" u="none" strike="noStrike" dirty="0">
                <a:solidFill>
                  <a:srgbClr val="292934"/>
                </a:solidFill>
                <a:effectLst/>
                <a:latin typeface="Arial" panose="020B0604020202020204" pitchFamily="34" charset="0"/>
              </a:rPr>
              <a:t>2015</a:t>
            </a:r>
            <a:r>
              <a:rPr lang="zh-CN" altLang="en-US" b="0" i="0" u="none" strike="noStrike" dirty="0">
                <a:solidFill>
                  <a:srgbClr val="292934"/>
                </a:solidFill>
                <a:effectLst/>
                <a:latin typeface="Arial" panose="020B0604020202020204" pitchFamily="34" charset="0"/>
              </a:rPr>
              <a:t>年，我国劳动力人口也开始出现拐点。目前，人口结构已经从金字塔状演变成长方形。</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往后</a:t>
            </a:r>
            <a:r>
              <a:rPr lang="en-US" altLang="zh-CN" b="0" i="0" u="none" strike="noStrike" dirty="0">
                <a:solidFill>
                  <a:srgbClr val="292934"/>
                </a:solidFill>
                <a:effectLst/>
                <a:latin typeface="Arial" panose="020B0604020202020204" pitchFamily="34" charset="0"/>
              </a:rPr>
              <a:t>5-10</a:t>
            </a:r>
            <a:r>
              <a:rPr lang="zh-CN" altLang="en-US" b="0" i="0" u="none" strike="noStrike" dirty="0">
                <a:solidFill>
                  <a:srgbClr val="292934"/>
                </a:solidFill>
                <a:effectLst/>
                <a:latin typeface="Arial" panose="020B0604020202020204" pitchFamily="34" charset="0"/>
              </a:rPr>
              <a:t>年，中国人口老龄化将加速到来，原因在于在婴儿潮出生的人目前约是</a:t>
            </a:r>
            <a:r>
              <a:rPr lang="en-US" altLang="zh-CN" b="0" i="0" u="none" strike="noStrike" dirty="0">
                <a:solidFill>
                  <a:srgbClr val="292934"/>
                </a:solidFill>
                <a:effectLst/>
                <a:latin typeface="Arial" panose="020B0604020202020204" pitchFamily="34" charset="0"/>
              </a:rPr>
              <a:t>45</a:t>
            </a:r>
            <a:r>
              <a:rPr lang="zh-CN" altLang="en-US" b="0" i="0" u="none" strike="noStrike" dirty="0">
                <a:solidFill>
                  <a:srgbClr val="292934"/>
                </a:solidFill>
                <a:effectLst/>
                <a:latin typeface="Arial" panose="020B0604020202020204" pitchFamily="34" charset="0"/>
              </a:rPr>
              <a:t>到</a:t>
            </a:r>
            <a:r>
              <a:rPr lang="en-US" altLang="zh-CN" b="0" i="0" u="none" strike="noStrike" dirty="0">
                <a:solidFill>
                  <a:srgbClr val="292934"/>
                </a:solidFill>
                <a:effectLst/>
                <a:latin typeface="Arial" panose="020B0604020202020204" pitchFamily="34" charset="0"/>
              </a:rPr>
              <a:t>59</a:t>
            </a:r>
            <a:r>
              <a:rPr lang="zh-CN" altLang="en-US" b="0" i="0" u="none" strike="noStrike" dirty="0">
                <a:solidFill>
                  <a:srgbClr val="292934"/>
                </a:solidFill>
                <a:effectLst/>
                <a:latin typeface="Arial" panose="020B0604020202020204" pitchFamily="34" charset="0"/>
              </a:rPr>
              <a:t>岁，十年后，就是</a:t>
            </a:r>
            <a:r>
              <a:rPr lang="en-US" altLang="zh-CN" b="0" i="0" u="none" strike="noStrike" dirty="0">
                <a:solidFill>
                  <a:srgbClr val="292934"/>
                </a:solidFill>
                <a:effectLst/>
                <a:latin typeface="Arial" panose="020B0604020202020204" pitchFamily="34" charset="0"/>
              </a:rPr>
              <a:t>55</a:t>
            </a:r>
            <a:r>
              <a:rPr lang="zh-CN" altLang="en-US" b="0" i="0" u="none" strike="noStrike" dirty="0">
                <a:solidFill>
                  <a:srgbClr val="292934"/>
                </a:solidFill>
                <a:effectLst/>
                <a:latin typeface="Arial" panose="020B0604020202020204" pitchFamily="34" charset="0"/>
              </a:rPr>
              <a:t>至</a:t>
            </a:r>
            <a:r>
              <a:rPr lang="en-US" altLang="zh-CN" b="0" i="0" u="none" strike="noStrike" dirty="0">
                <a:solidFill>
                  <a:srgbClr val="292934"/>
                </a:solidFill>
                <a:effectLst/>
                <a:latin typeface="Arial" panose="020B0604020202020204" pitchFamily="34" charset="0"/>
              </a:rPr>
              <a:t>69</a:t>
            </a:r>
            <a:r>
              <a:rPr lang="zh-CN" altLang="en-US" b="0" i="0" u="none" strike="noStrike" dirty="0">
                <a:solidFill>
                  <a:srgbClr val="292934"/>
                </a:solidFill>
                <a:effectLst/>
                <a:latin typeface="Arial" panose="020B0604020202020204" pitchFamily="34" charset="0"/>
              </a:rPr>
              <a:t>岁了。有研究数据表明，到</a:t>
            </a:r>
            <a:r>
              <a:rPr lang="en-US" altLang="zh-CN" b="0" i="0" u="none" strike="noStrike" dirty="0">
                <a:solidFill>
                  <a:srgbClr val="292934"/>
                </a:solidFill>
                <a:effectLst/>
                <a:latin typeface="Arial" panose="020B0604020202020204" pitchFamily="34" charset="0"/>
              </a:rPr>
              <a:t>21</a:t>
            </a:r>
            <a:r>
              <a:rPr lang="zh-CN" altLang="en-US" b="0" i="0" u="none" strike="noStrike" dirty="0">
                <a:solidFill>
                  <a:srgbClr val="292934"/>
                </a:solidFill>
                <a:effectLst/>
                <a:latin typeface="Arial" panose="020B0604020202020204" pitchFamily="34" charset="0"/>
              </a:rPr>
              <a:t>世纪中叶，老年人口比重将达到</a:t>
            </a:r>
            <a:r>
              <a:rPr lang="en-US" altLang="zh-CN" b="0" i="0" u="none" strike="noStrike" dirty="0">
                <a:solidFill>
                  <a:srgbClr val="292934"/>
                </a:solidFill>
                <a:effectLst/>
                <a:latin typeface="Arial" panose="020B0604020202020204" pitchFamily="34" charset="0"/>
              </a:rPr>
              <a:t>25%</a:t>
            </a:r>
            <a:r>
              <a:rPr lang="zh-CN" altLang="en-US" b="0" i="0" u="none" strike="noStrike" dirty="0">
                <a:solidFill>
                  <a:srgbClr val="292934"/>
                </a:solidFill>
                <a:effectLst/>
                <a:latin typeface="Arial" panose="020B0604020202020204" pitchFamily="34" charset="0"/>
              </a:rPr>
              <a:t>，到时每</a:t>
            </a:r>
            <a:r>
              <a:rPr lang="en-US" altLang="zh-CN" b="0" i="0" u="none" strike="noStrike" dirty="0">
                <a:solidFill>
                  <a:srgbClr val="292934"/>
                </a:solidFill>
                <a:effectLst/>
                <a:latin typeface="Arial" panose="020B0604020202020204" pitchFamily="34" charset="0"/>
              </a:rPr>
              <a:t>4</a:t>
            </a:r>
            <a:r>
              <a:rPr lang="zh-CN" altLang="en-US" b="0" i="0" u="none" strike="noStrike" dirty="0">
                <a:solidFill>
                  <a:srgbClr val="292934"/>
                </a:solidFill>
                <a:effectLst/>
                <a:latin typeface="Arial" panose="020B0604020202020204" pitchFamily="34" charset="0"/>
              </a:rPr>
              <a:t>个人中就有一个老年人。</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据联合国测算，我国人口将在</a:t>
            </a:r>
            <a:r>
              <a:rPr lang="en-US" altLang="zh-CN" b="0" i="0" u="none" strike="noStrike" dirty="0">
                <a:solidFill>
                  <a:srgbClr val="292934"/>
                </a:solidFill>
                <a:effectLst/>
                <a:latin typeface="Arial" panose="020B0604020202020204" pitchFamily="34" charset="0"/>
              </a:rPr>
              <a:t>2030</a:t>
            </a:r>
            <a:r>
              <a:rPr lang="zh-CN" altLang="en-US" b="0" i="0" u="none" strike="noStrike" dirty="0">
                <a:solidFill>
                  <a:srgbClr val="292934"/>
                </a:solidFill>
                <a:effectLst/>
                <a:latin typeface="Arial" panose="020B0604020202020204" pitchFamily="34" charset="0"/>
              </a:rPr>
              <a:t>年达到</a:t>
            </a:r>
            <a:r>
              <a:rPr lang="en-US" altLang="zh-CN" b="0" i="0" u="none" strike="noStrike" dirty="0">
                <a:solidFill>
                  <a:srgbClr val="292934"/>
                </a:solidFill>
                <a:effectLst/>
                <a:latin typeface="Arial" panose="020B0604020202020204" pitchFamily="34" charset="0"/>
              </a:rPr>
              <a:t>14.6</a:t>
            </a:r>
            <a:r>
              <a:rPr lang="zh-CN" altLang="en-US" b="0" i="0" u="none" strike="noStrike" dirty="0">
                <a:solidFill>
                  <a:srgbClr val="292934"/>
                </a:solidFill>
                <a:effectLst/>
                <a:latin typeface="Arial" panose="020B0604020202020204" pitchFamily="34" charset="0"/>
              </a:rPr>
              <a:t>亿的峰值后趋于下降，</a:t>
            </a:r>
            <a:r>
              <a:rPr lang="en-US" altLang="zh-CN" b="0" i="0" u="none" strike="noStrike" dirty="0">
                <a:solidFill>
                  <a:srgbClr val="292934"/>
                </a:solidFill>
                <a:effectLst/>
                <a:latin typeface="Arial" panose="020B0604020202020204" pitchFamily="34" charset="0"/>
              </a:rPr>
              <a:t>2050</a:t>
            </a:r>
            <a:r>
              <a:rPr lang="zh-CN" altLang="en-US" b="0" i="0" u="none" strike="noStrike" dirty="0">
                <a:solidFill>
                  <a:srgbClr val="292934"/>
                </a:solidFill>
                <a:effectLst/>
                <a:latin typeface="Arial" panose="020B0604020202020204" pitchFamily="34" charset="0"/>
              </a:rPr>
              <a:t>年降为</a:t>
            </a:r>
            <a:r>
              <a:rPr lang="en-US" altLang="zh-CN" b="0" i="0" u="none" strike="noStrike" dirty="0">
                <a:solidFill>
                  <a:srgbClr val="292934"/>
                </a:solidFill>
                <a:effectLst/>
                <a:latin typeface="Arial" panose="020B0604020202020204" pitchFamily="34" charset="0"/>
              </a:rPr>
              <a:t>14</a:t>
            </a:r>
            <a:r>
              <a:rPr lang="zh-CN" altLang="en-US" b="0" i="0" u="none" strike="noStrike" dirty="0">
                <a:solidFill>
                  <a:srgbClr val="292934"/>
                </a:solidFill>
                <a:effectLst/>
                <a:latin typeface="Arial" panose="020B0604020202020204" pitchFamily="34" charset="0"/>
              </a:rPr>
              <a:t>亿，预计老年人口占</a:t>
            </a:r>
            <a:r>
              <a:rPr lang="en-US" altLang="zh-CN" b="0" i="0" u="none" strike="noStrike" dirty="0">
                <a:solidFill>
                  <a:srgbClr val="292934"/>
                </a:solidFill>
                <a:effectLst/>
                <a:latin typeface="Arial" panose="020B0604020202020204" pitchFamily="34" charset="0"/>
              </a:rPr>
              <a:t>25.6%</a:t>
            </a:r>
            <a:r>
              <a:rPr lang="zh-CN" altLang="en-US" b="0" i="0" u="none" strike="noStrike" dirty="0">
                <a:solidFill>
                  <a:srgbClr val="292934"/>
                </a:solidFill>
                <a:effectLst/>
                <a:latin typeface="Arial" panose="020B0604020202020204" pitchFamily="34" charset="0"/>
              </a:rPr>
              <a:t>，劳动人口占</a:t>
            </a:r>
            <a:r>
              <a:rPr lang="en-US" altLang="zh-CN" b="0" i="0" u="none" strike="noStrike" dirty="0">
                <a:solidFill>
                  <a:srgbClr val="292934"/>
                </a:solidFill>
                <a:effectLst/>
                <a:latin typeface="Arial" panose="020B0604020202020204" pitchFamily="34" charset="0"/>
              </a:rPr>
              <a:t>59.8%</a:t>
            </a:r>
            <a:r>
              <a:rPr lang="zh-CN" altLang="en-US" b="0" i="0" u="none" strike="noStrike" dirty="0">
                <a:solidFill>
                  <a:srgbClr val="292934"/>
                </a:solidFill>
                <a:effectLst/>
                <a:latin typeface="Arial" panose="020B0604020202020204" pitchFamily="34" charset="0"/>
              </a:rPr>
              <a:t>，少儿人口占</a:t>
            </a:r>
            <a:r>
              <a:rPr lang="en-US" altLang="zh-CN" b="0" i="0" u="none" strike="noStrike" dirty="0">
                <a:solidFill>
                  <a:srgbClr val="292934"/>
                </a:solidFill>
                <a:effectLst/>
                <a:latin typeface="Arial" panose="020B0604020202020204" pitchFamily="34" charset="0"/>
              </a:rPr>
              <a:t>14.1%</a:t>
            </a:r>
            <a:r>
              <a:rPr lang="zh-CN" altLang="en-US" b="0" i="0" u="none" strike="noStrike" dirty="0">
                <a:solidFill>
                  <a:srgbClr val="292934"/>
                </a:solidFill>
                <a:effectLst/>
                <a:latin typeface="Arial" panose="020B0604020202020204" pitchFamily="34" charset="0"/>
              </a:rPr>
              <a:t>，人口结构将从长方形变成倒金字塔形。</a:t>
            </a:r>
            <a:endParaRPr lang="en-US" altLang="zh-CN" b="0" i="0" u="none" strike="noStrike" dirty="0">
              <a:solidFill>
                <a:srgbClr val="292934"/>
              </a:solidFill>
              <a:effectLst/>
              <a:latin typeface="Arial" panose="020B0604020202020204" pitchFamily="34" charset="0"/>
            </a:endParaRPr>
          </a:p>
          <a:p>
            <a:pPr algn="just">
              <a:buFont typeface="Arial" panose="020B0604020202020204" pitchFamily="34" charset="0"/>
              <a:buChar char="•"/>
            </a:pPr>
            <a:r>
              <a:rPr lang="zh-CN" altLang="en-US" b="0" i="0" u="none" strike="noStrike" dirty="0">
                <a:solidFill>
                  <a:srgbClr val="000000"/>
                </a:solidFill>
                <a:effectLst/>
                <a:latin typeface="PingFang SC" panose="020B0400000000000000" pitchFamily="34" charset="-122"/>
                <a:ea typeface="PingFang SC" panose="020B0400000000000000" pitchFamily="34" charset="-122"/>
              </a:rPr>
              <a:t>人口老龄化程度进一步加深，未来一段时期将持续面临人口长期均衡发展的压力。</a:t>
            </a:r>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8</a:t>
            </a:fld>
            <a:endParaRPr lang="en-CN"/>
          </a:p>
        </p:txBody>
      </p:sp>
    </p:spTree>
    <p:extLst>
      <p:ext uri="{BB962C8B-B14F-4D97-AF65-F5344CB8AC3E}">
        <p14:creationId xmlns:p14="http://schemas.microsoft.com/office/powerpoint/2010/main" val="2612950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45</a:t>
            </a:fld>
            <a:endParaRPr lang="en-CN"/>
          </a:p>
        </p:txBody>
      </p:sp>
    </p:spTree>
    <p:extLst>
      <p:ext uri="{BB962C8B-B14F-4D97-AF65-F5344CB8AC3E}">
        <p14:creationId xmlns:p14="http://schemas.microsoft.com/office/powerpoint/2010/main" val="1494949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46</a:t>
            </a:fld>
            <a:endParaRPr lang="en-CN"/>
          </a:p>
        </p:txBody>
      </p:sp>
    </p:spTree>
    <p:extLst>
      <p:ext uri="{BB962C8B-B14F-4D97-AF65-F5344CB8AC3E}">
        <p14:creationId xmlns:p14="http://schemas.microsoft.com/office/powerpoint/2010/main" val="3560465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47</a:t>
            </a:fld>
            <a:endParaRPr lang="en-CN"/>
          </a:p>
        </p:txBody>
      </p:sp>
    </p:spTree>
    <p:extLst>
      <p:ext uri="{BB962C8B-B14F-4D97-AF65-F5344CB8AC3E}">
        <p14:creationId xmlns:p14="http://schemas.microsoft.com/office/powerpoint/2010/main" val="4294641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48</a:t>
            </a:fld>
            <a:endParaRPr lang="en-CN"/>
          </a:p>
        </p:txBody>
      </p:sp>
    </p:spTree>
    <p:extLst>
      <p:ext uri="{BB962C8B-B14F-4D97-AF65-F5344CB8AC3E}">
        <p14:creationId xmlns:p14="http://schemas.microsoft.com/office/powerpoint/2010/main" val="1075408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49</a:t>
            </a:fld>
            <a:endParaRPr lang="en-CN"/>
          </a:p>
        </p:txBody>
      </p:sp>
    </p:spTree>
    <p:extLst>
      <p:ext uri="{BB962C8B-B14F-4D97-AF65-F5344CB8AC3E}">
        <p14:creationId xmlns:p14="http://schemas.microsoft.com/office/powerpoint/2010/main" val="3149818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50</a:t>
            </a:fld>
            <a:endParaRPr lang="en-CN"/>
          </a:p>
        </p:txBody>
      </p:sp>
    </p:spTree>
    <p:extLst>
      <p:ext uri="{BB962C8B-B14F-4D97-AF65-F5344CB8AC3E}">
        <p14:creationId xmlns:p14="http://schemas.microsoft.com/office/powerpoint/2010/main" val="238128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52</a:t>
            </a:fld>
            <a:endParaRPr lang="en-CN"/>
          </a:p>
        </p:txBody>
      </p:sp>
    </p:spTree>
    <p:extLst>
      <p:ext uri="{BB962C8B-B14F-4D97-AF65-F5344CB8AC3E}">
        <p14:creationId xmlns:p14="http://schemas.microsoft.com/office/powerpoint/2010/main" val="2299285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53</a:t>
            </a:fld>
            <a:endParaRPr lang="en-CN"/>
          </a:p>
        </p:txBody>
      </p:sp>
    </p:spTree>
    <p:extLst>
      <p:ext uri="{BB962C8B-B14F-4D97-AF65-F5344CB8AC3E}">
        <p14:creationId xmlns:p14="http://schemas.microsoft.com/office/powerpoint/2010/main" val="18169737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54</a:t>
            </a:fld>
            <a:endParaRPr lang="en-CN"/>
          </a:p>
        </p:txBody>
      </p:sp>
    </p:spTree>
    <p:extLst>
      <p:ext uri="{BB962C8B-B14F-4D97-AF65-F5344CB8AC3E}">
        <p14:creationId xmlns:p14="http://schemas.microsoft.com/office/powerpoint/2010/main" val="3115437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56</a:t>
            </a:fld>
            <a:endParaRPr lang="en-CN"/>
          </a:p>
        </p:txBody>
      </p:sp>
    </p:spTree>
    <p:extLst>
      <p:ext uri="{BB962C8B-B14F-4D97-AF65-F5344CB8AC3E}">
        <p14:creationId xmlns:p14="http://schemas.microsoft.com/office/powerpoint/2010/main" val="631726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近年育龄妇女见顶下滑、生育意愿大幅降低，出生人口大幅减少，人口老龄化少子化加速到来</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a:t>
            </a: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从长期趋势看，随着生育堆积效应逐渐消失、育龄妇女规模持续下滑、新一代年轻人观念改变、抚养成本上升等，出生人口仍将处于快速下滑期。</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人口负增长即将来临，优化生育政策刻不容缓。中国总和生育率从</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1970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年代之前的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1990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2010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年后的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左右，再降到</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1.3</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年我国总和生育率仅</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，远低于维持人口总量不变的世代更替水平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。如果总和生育率依旧处在低水平，中国人口将在“十四五”时期进入负增长。人口见顶之后前</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25-30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年内萎缩速度较慢，但随着</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1962-1975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年高生育率时期出生人口进入生命终点，</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年左右开始，萎缩速度将明显变快。</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年中国人口占全球比例为</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年小幅降至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2100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年将大幅降至约</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。当前必须正确认识人口发展的内在规律，必须正确认识人口与经济社会发展的关系，优化生育政策刻不容缓。</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数据表明，</a:t>
            </a:r>
            <a:r>
              <a:rPr lang="zh-CN" altLang="en-CN" b="0" i="0" u="none" strike="noStrike" dirty="0">
                <a:solidFill>
                  <a:srgbClr val="000000"/>
                </a:solidFill>
                <a:effectLst/>
                <a:latin typeface="PingFang SC" panose="020B0400000000000000" pitchFamily="34" charset="-122"/>
                <a:ea typeface="PingFang SC" panose="020B0400000000000000" pitchFamily="34" charset="-122"/>
              </a:rPr>
              <a:t>我国</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生育率已经处于较低水平。这主要受到育龄妇女数量持续减少、“二孩”效应逐步减弱的影响。从</a:t>
            </a:r>
            <a:r>
              <a:rPr lang="en-US" altLang="zh-CN" b="0" i="0" u="none" strike="noStrike" dirty="0">
                <a:solidFill>
                  <a:srgbClr val="000000"/>
                </a:solidFill>
                <a:effectLst/>
                <a:latin typeface="PingFang SC" panose="020B0400000000000000" pitchFamily="34" charset="-122"/>
                <a:ea typeface="PingFang SC" panose="020B0400000000000000" pitchFamily="34" charset="-122"/>
              </a:rPr>
              <a:t>2020</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年来看，新冠肺炎疫情增加了生活的不确定性和对住院分娩的担忧，进一步降低了居民生育的意愿。</a:t>
            </a: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水平的高低既受政策因素的影响，也受经济、社会、文化等因素的影响，后者的影响力在逐步增强。随着经济社会的持续发展，尤其是工业化、现代化带来的人口生育观念转变等方面的影响，低生育已经成为大多数发达国家普遍面临的问题，也将成为我国面临的现实问题。</a:t>
            </a: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根据民政局公布数据分析，</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年全国结婚登记数相比</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年峰值数据减少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583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万对，为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1986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年以来最低。而与出生人口更密切相关的初婚人数，从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年的</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2385.96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万人峰值持续下降 至</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1228.6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万人，下降幅度达</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48.5%</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年轻人数量下降，适婚人群总量减少，是结婚人数和结婚率下降的一个关键因素。根据国家统计局数据，我国</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90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00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后人口分别为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2.23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亿和</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1.63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亿，整体呈不断下降趋势。近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-29</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岁对应出生人口总体下降</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sz="1800" b="0" i="0" u="none" strike="noStrike" dirty="0">
                <a:solidFill>
                  <a:srgbClr val="333333"/>
                </a:solidFill>
                <a:effectLst/>
                <a:latin typeface="宋体" panose="02010600030101010101" pitchFamily="2" charset="-122"/>
                <a:ea typeface="宋体" panose="02010600030101010101" pitchFamily="2" charset="-122"/>
              </a:rPr>
              <a:t>全国人口</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[2]</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中，</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人口为</a:t>
            </a:r>
            <a:r>
              <a:rPr lang="en-US" altLang="zh-CN" sz="1800" b="0" i="0" u="none" strike="noStrike" dirty="0">
                <a:solidFill>
                  <a:srgbClr val="333333"/>
                </a:solidFill>
                <a:effectLst/>
                <a:latin typeface="Times New Roman" panose="02020603050405020304" pitchFamily="18" charset="0"/>
              </a:rPr>
              <a:t>253383938</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17.95%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15</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岁人口为</a:t>
            </a:r>
            <a:r>
              <a:rPr lang="en-US" altLang="zh-CN" sz="1800" b="0" i="0" u="none" strike="noStrike" dirty="0">
                <a:solidFill>
                  <a:srgbClr val="333333"/>
                </a:solidFill>
                <a:effectLst/>
                <a:latin typeface="Times New Roman" panose="02020603050405020304" pitchFamily="18" charset="0"/>
              </a:rPr>
              <a:t>894376020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63.35%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264018766</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18.70%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，其中</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190635280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13.50%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。与</a:t>
            </a:r>
            <a:r>
              <a:rPr lang="en-US" altLang="zh-CN" sz="1800" b="0" i="0" u="none" strike="noStrike" dirty="0">
                <a:solidFill>
                  <a:srgbClr val="333333"/>
                </a:solidFill>
                <a:effectLst/>
                <a:latin typeface="Times New Roman" panose="02020603050405020304" pitchFamily="18" charset="0"/>
              </a:rPr>
              <a:t>2010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年第六次全国人口普查相比，</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岁人口的比重上升</a:t>
            </a:r>
            <a:r>
              <a:rPr lang="en-US" altLang="zh-CN" sz="1800" b="0" i="0" u="none" strike="noStrike" dirty="0">
                <a:solidFill>
                  <a:srgbClr val="333333"/>
                </a:solidFill>
                <a:effectLst/>
                <a:latin typeface="Times New Roman" panose="02020603050405020304" pitchFamily="18" charset="0"/>
              </a:rPr>
              <a:t>1.35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15—59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岁人口的比重下降</a:t>
            </a:r>
            <a:r>
              <a:rPr lang="en-US" altLang="zh-CN" sz="1800" b="0" i="0" u="none" strike="noStrike" dirty="0">
                <a:solidFill>
                  <a:srgbClr val="333333"/>
                </a:solidFill>
                <a:effectLst/>
                <a:latin typeface="Times New Roman" panose="02020603050405020304" pitchFamily="18" charset="0"/>
              </a:rPr>
              <a:t>6.79</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5.44</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4.63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r>
              <a:rPr lang="zh-CN" altLang="en-US" sz="2800" b="0" i="0" u="none" strike="noStrike" dirty="0">
                <a:solidFill>
                  <a:srgbClr val="292934"/>
                </a:solidFill>
                <a:effectLst/>
                <a:latin typeface="Arial" panose="020B0604020202020204" pitchFamily="34" charset="0"/>
              </a:rPr>
              <a:t>从年龄结构来看，</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17.95%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15-64</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68.55%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65</a:t>
            </a:r>
            <a:r>
              <a:rPr lang="zh-CN" altLang="en-US" sz="2800" b="0" i="0" u="none" strike="noStrike" dirty="0">
                <a:solidFill>
                  <a:srgbClr val="292934"/>
                </a:solidFill>
                <a:effectLst/>
                <a:latin typeface="Arial" panose="020B0604020202020204" pitchFamily="34" charset="0"/>
              </a:rPr>
              <a:t>岁及以上人口占</a:t>
            </a:r>
            <a:r>
              <a:rPr lang="en-US" altLang="zh-CN" sz="2800" b="0" i="0" u="none" strike="noStrike" dirty="0">
                <a:solidFill>
                  <a:srgbClr val="292934"/>
                </a:solidFill>
                <a:effectLst/>
                <a:latin typeface="Arial" panose="020B0604020202020204" pitchFamily="34" charset="0"/>
              </a:rPr>
              <a:t>13.50%</a:t>
            </a:r>
            <a:r>
              <a:rPr lang="zh-CN" altLang="en-US" sz="2800" b="0" i="0" u="none" strike="noStrike" dirty="0">
                <a:solidFill>
                  <a:srgbClr val="292934"/>
                </a:solidFill>
                <a:effectLst/>
                <a:latin typeface="Arial" panose="020B0604020202020204" pitchFamily="34" charset="0"/>
              </a:rPr>
              <a:t>。与 </a:t>
            </a:r>
            <a:r>
              <a:rPr lang="en-US" altLang="zh-CN" sz="2800" b="0" i="0" u="none" strike="noStrike" dirty="0">
                <a:solidFill>
                  <a:srgbClr val="292934"/>
                </a:solidFill>
                <a:effectLst/>
                <a:latin typeface="Arial" panose="020B0604020202020204" pitchFamily="34" charset="0"/>
              </a:rPr>
              <a:t>2010 </a:t>
            </a:r>
            <a:r>
              <a:rPr lang="zh-CN" altLang="en-US" sz="2800" b="0" i="0" u="none" strike="noStrike" dirty="0">
                <a:solidFill>
                  <a:srgbClr val="292934"/>
                </a:solidFill>
                <a:effectLst/>
                <a:latin typeface="Arial" panose="020B0604020202020204" pitchFamily="34" charset="0"/>
              </a:rPr>
              <a:t>年相比，</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岁比重上升 </a:t>
            </a:r>
            <a:r>
              <a:rPr lang="en-US" altLang="zh-CN" sz="2800" b="0" i="0" u="none" strike="noStrike" dirty="0">
                <a:solidFill>
                  <a:srgbClr val="292934"/>
                </a:solidFill>
                <a:effectLst/>
                <a:latin typeface="Arial" panose="020B0604020202020204" pitchFamily="34" charset="0"/>
              </a:rPr>
              <a:t>1.35 </a:t>
            </a:r>
            <a:r>
              <a:rPr lang="zh-CN" altLang="en-US" sz="2800" b="0" i="0" u="none" strike="noStrike" dirty="0">
                <a:solidFill>
                  <a:srgbClr val="292934"/>
                </a:solidFill>
                <a:effectLst/>
                <a:latin typeface="Arial" panose="020B0604020202020204" pitchFamily="34" charset="0"/>
              </a:rPr>
              <a:t>个百分点，可见，我国少儿人口比重回升，生育政策调整取得了积极成效。但与此同时，人口老龄化程度进一步加深，未来一段时期将持续面临人口长期均衡发展的压力。</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pPr algn="just">
              <a:buFont typeface="Arial" panose="020B0604020202020204" pitchFamily="34" charset="0"/>
              <a:buChar char="•"/>
            </a:pPr>
            <a:r>
              <a:rPr lang="en-US" altLang="zh-CN" b="0" i="0" u="none" strike="noStrike" dirty="0">
                <a:solidFill>
                  <a:srgbClr val="292934"/>
                </a:solidFill>
                <a:effectLst/>
                <a:latin typeface="Arial" panose="020B0604020202020204" pitchFamily="34" charset="0"/>
              </a:rPr>
              <a:t>2010</a:t>
            </a:r>
            <a:r>
              <a:rPr lang="zh-CN" altLang="en-US" b="0" i="0" u="none" strike="noStrike" dirty="0">
                <a:solidFill>
                  <a:srgbClr val="292934"/>
                </a:solidFill>
                <a:effectLst/>
                <a:latin typeface="Arial" panose="020B0604020202020204" pitchFamily="34" charset="0"/>
              </a:rPr>
              <a:t>年，我国</a:t>
            </a:r>
            <a:r>
              <a:rPr lang="en-US" altLang="zh-CN" b="0" i="0" u="none" strike="noStrike" dirty="0">
                <a:solidFill>
                  <a:srgbClr val="292934"/>
                </a:solidFill>
                <a:effectLst/>
                <a:latin typeface="Arial" panose="020B0604020202020204" pitchFamily="34" charset="0"/>
              </a:rPr>
              <a:t>0-14</a:t>
            </a:r>
            <a:r>
              <a:rPr lang="zh-CN" altLang="en-US" b="0" i="0" u="none" strike="noStrike" dirty="0">
                <a:solidFill>
                  <a:srgbClr val="292934"/>
                </a:solidFill>
                <a:effectLst/>
                <a:latin typeface="Arial" panose="020B0604020202020204" pitchFamily="34" charset="0"/>
              </a:rPr>
              <a:t>岁人口比重低于</a:t>
            </a:r>
            <a:r>
              <a:rPr lang="en-US" altLang="zh-CN" b="0" i="0" u="none" strike="noStrike" dirty="0">
                <a:solidFill>
                  <a:srgbClr val="292934"/>
                </a:solidFill>
                <a:effectLst/>
                <a:latin typeface="Arial" panose="020B0604020202020204" pitchFamily="34" charset="0"/>
              </a:rPr>
              <a:t>18%</a:t>
            </a:r>
            <a:r>
              <a:rPr lang="zh-CN" altLang="en-US" b="0" i="0" u="none" strike="noStrike" dirty="0">
                <a:solidFill>
                  <a:srgbClr val="292934"/>
                </a:solidFill>
                <a:effectLst/>
                <a:latin typeface="Arial" panose="020B0604020202020204" pitchFamily="34" charset="0"/>
              </a:rPr>
              <a:t>，进入严重少子化阶段。</a:t>
            </a:r>
            <a:r>
              <a:rPr lang="en-US" altLang="zh-CN" b="0" i="0" u="none" strike="noStrike" dirty="0">
                <a:solidFill>
                  <a:srgbClr val="292934"/>
                </a:solidFill>
                <a:effectLst/>
                <a:latin typeface="Arial" panose="020B0604020202020204" pitchFamily="34" charset="0"/>
              </a:rPr>
              <a:t>2015</a:t>
            </a:r>
            <a:r>
              <a:rPr lang="zh-CN" altLang="en-US" b="0" i="0" u="none" strike="noStrike" dirty="0">
                <a:solidFill>
                  <a:srgbClr val="292934"/>
                </a:solidFill>
                <a:effectLst/>
                <a:latin typeface="Arial" panose="020B0604020202020204" pitchFamily="34" charset="0"/>
              </a:rPr>
              <a:t>年，我国劳动力人口也开始出现拐点。目前，人口结构已经从金字塔状演变成长方形。</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往后</a:t>
            </a:r>
            <a:r>
              <a:rPr lang="en-US" altLang="zh-CN" b="0" i="0" u="none" strike="noStrike" dirty="0">
                <a:solidFill>
                  <a:srgbClr val="292934"/>
                </a:solidFill>
                <a:effectLst/>
                <a:latin typeface="Arial" panose="020B0604020202020204" pitchFamily="34" charset="0"/>
              </a:rPr>
              <a:t>5-10</a:t>
            </a:r>
            <a:r>
              <a:rPr lang="zh-CN" altLang="en-US" b="0" i="0" u="none" strike="noStrike" dirty="0">
                <a:solidFill>
                  <a:srgbClr val="292934"/>
                </a:solidFill>
                <a:effectLst/>
                <a:latin typeface="Arial" panose="020B0604020202020204" pitchFamily="34" charset="0"/>
              </a:rPr>
              <a:t>年，中国人口老龄化将加速到来，原因在于在婴儿潮出生的人目前约是</a:t>
            </a:r>
            <a:r>
              <a:rPr lang="en-US" altLang="zh-CN" b="0" i="0" u="none" strike="noStrike" dirty="0">
                <a:solidFill>
                  <a:srgbClr val="292934"/>
                </a:solidFill>
                <a:effectLst/>
                <a:latin typeface="Arial" panose="020B0604020202020204" pitchFamily="34" charset="0"/>
              </a:rPr>
              <a:t>45</a:t>
            </a:r>
            <a:r>
              <a:rPr lang="zh-CN" altLang="en-US" b="0" i="0" u="none" strike="noStrike" dirty="0">
                <a:solidFill>
                  <a:srgbClr val="292934"/>
                </a:solidFill>
                <a:effectLst/>
                <a:latin typeface="Arial" panose="020B0604020202020204" pitchFamily="34" charset="0"/>
              </a:rPr>
              <a:t>到</a:t>
            </a:r>
            <a:r>
              <a:rPr lang="en-US" altLang="zh-CN" b="0" i="0" u="none" strike="noStrike" dirty="0">
                <a:solidFill>
                  <a:srgbClr val="292934"/>
                </a:solidFill>
                <a:effectLst/>
                <a:latin typeface="Arial" panose="020B0604020202020204" pitchFamily="34" charset="0"/>
              </a:rPr>
              <a:t>59</a:t>
            </a:r>
            <a:r>
              <a:rPr lang="zh-CN" altLang="en-US" b="0" i="0" u="none" strike="noStrike" dirty="0">
                <a:solidFill>
                  <a:srgbClr val="292934"/>
                </a:solidFill>
                <a:effectLst/>
                <a:latin typeface="Arial" panose="020B0604020202020204" pitchFamily="34" charset="0"/>
              </a:rPr>
              <a:t>岁，十年后，就是</a:t>
            </a:r>
            <a:r>
              <a:rPr lang="en-US" altLang="zh-CN" b="0" i="0" u="none" strike="noStrike" dirty="0">
                <a:solidFill>
                  <a:srgbClr val="292934"/>
                </a:solidFill>
                <a:effectLst/>
                <a:latin typeface="Arial" panose="020B0604020202020204" pitchFamily="34" charset="0"/>
              </a:rPr>
              <a:t>55</a:t>
            </a:r>
            <a:r>
              <a:rPr lang="zh-CN" altLang="en-US" b="0" i="0" u="none" strike="noStrike" dirty="0">
                <a:solidFill>
                  <a:srgbClr val="292934"/>
                </a:solidFill>
                <a:effectLst/>
                <a:latin typeface="Arial" panose="020B0604020202020204" pitchFamily="34" charset="0"/>
              </a:rPr>
              <a:t>至</a:t>
            </a:r>
            <a:r>
              <a:rPr lang="en-US" altLang="zh-CN" b="0" i="0" u="none" strike="noStrike" dirty="0">
                <a:solidFill>
                  <a:srgbClr val="292934"/>
                </a:solidFill>
                <a:effectLst/>
                <a:latin typeface="Arial" panose="020B0604020202020204" pitchFamily="34" charset="0"/>
              </a:rPr>
              <a:t>69</a:t>
            </a:r>
            <a:r>
              <a:rPr lang="zh-CN" altLang="en-US" b="0" i="0" u="none" strike="noStrike" dirty="0">
                <a:solidFill>
                  <a:srgbClr val="292934"/>
                </a:solidFill>
                <a:effectLst/>
                <a:latin typeface="Arial" panose="020B0604020202020204" pitchFamily="34" charset="0"/>
              </a:rPr>
              <a:t>岁了。有研究数据表明，到</a:t>
            </a:r>
            <a:r>
              <a:rPr lang="en-US" altLang="zh-CN" b="0" i="0" u="none" strike="noStrike" dirty="0">
                <a:solidFill>
                  <a:srgbClr val="292934"/>
                </a:solidFill>
                <a:effectLst/>
                <a:latin typeface="Arial" panose="020B0604020202020204" pitchFamily="34" charset="0"/>
              </a:rPr>
              <a:t>21</a:t>
            </a:r>
            <a:r>
              <a:rPr lang="zh-CN" altLang="en-US" b="0" i="0" u="none" strike="noStrike" dirty="0">
                <a:solidFill>
                  <a:srgbClr val="292934"/>
                </a:solidFill>
                <a:effectLst/>
                <a:latin typeface="Arial" panose="020B0604020202020204" pitchFamily="34" charset="0"/>
              </a:rPr>
              <a:t>世纪中叶，老年人口比重将达到</a:t>
            </a:r>
            <a:r>
              <a:rPr lang="en-US" altLang="zh-CN" b="0" i="0" u="none" strike="noStrike" dirty="0">
                <a:solidFill>
                  <a:srgbClr val="292934"/>
                </a:solidFill>
                <a:effectLst/>
                <a:latin typeface="Arial" panose="020B0604020202020204" pitchFamily="34" charset="0"/>
              </a:rPr>
              <a:t>25%</a:t>
            </a:r>
            <a:r>
              <a:rPr lang="zh-CN" altLang="en-US" b="0" i="0" u="none" strike="noStrike" dirty="0">
                <a:solidFill>
                  <a:srgbClr val="292934"/>
                </a:solidFill>
                <a:effectLst/>
                <a:latin typeface="Arial" panose="020B0604020202020204" pitchFamily="34" charset="0"/>
              </a:rPr>
              <a:t>，到时每</a:t>
            </a:r>
            <a:r>
              <a:rPr lang="en-US" altLang="zh-CN" b="0" i="0" u="none" strike="noStrike" dirty="0">
                <a:solidFill>
                  <a:srgbClr val="292934"/>
                </a:solidFill>
                <a:effectLst/>
                <a:latin typeface="Arial" panose="020B0604020202020204" pitchFamily="34" charset="0"/>
              </a:rPr>
              <a:t>4</a:t>
            </a:r>
            <a:r>
              <a:rPr lang="zh-CN" altLang="en-US" b="0" i="0" u="none" strike="noStrike" dirty="0">
                <a:solidFill>
                  <a:srgbClr val="292934"/>
                </a:solidFill>
                <a:effectLst/>
                <a:latin typeface="Arial" panose="020B0604020202020204" pitchFamily="34" charset="0"/>
              </a:rPr>
              <a:t>个人中就有一个老年人。</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据联合国测算，我国人口将在</a:t>
            </a:r>
            <a:r>
              <a:rPr lang="en-US" altLang="zh-CN" b="0" i="0" u="none" strike="noStrike" dirty="0">
                <a:solidFill>
                  <a:srgbClr val="292934"/>
                </a:solidFill>
                <a:effectLst/>
                <a:latin typeface="Arial" panose="020B0604020202020204" pitchFamily="34" charset="0"/>
              </a:rPr>
              <a:t>2030</a:t>
            </a:r>
            <a:r>
              <a:rPr lang="zh-CN" altLang="en-US" b="0" i="0" u="none" strike="noStrike" dirty="0">
                <a:solidFill>
                  <a:srgbClr val="292934"/>
                </a:solidFill>
                <a:effectLst/>
                <a:latin typeface="Arial" panose="020B0604020202020204" pitchFamily="34" charset="0"/>
              </a:rPr>
              <a:t>年达到</a:t>
            </a:r>
            <a:r>
              <a:rPr lang="en-US" altLang="zh-CN" b="0" i="0" u="none" strike="noStrike" dirty="0">
                <a:solidFill>
                  <a:srgbClr val="292934"/>
                </a:solidFill>
                <a:effectLst/>
                <a:latin typeface="Arial" panose="020B0604020202020204" pitchFamily="34" charset="0"/>
              </a:rPr>
              <a:t>14.6</a:t>
            </a:r>
            <a:r>
              <a:rPr lang="zh-CN" altLang="en-US" b="0" i="0" u="none" strike="noStrike" dirty="0">
                <a:solidFill>
                  <a:srgbClr val="292934"/>
                </a:solidFill>
                <a:effectLst/>
                <a:latin typeface="Arial" panose="020B0604020202020204" pitchFamily="34" charset="0"/>
              </a:rPr>
              <a:t>亿的峰值后趋于下降，</a:t>
            </a:r>
            <a:r>
              <a:rPr lang="en-US" altLang="zh-CN" b="0" i="0" u="none" strike="noStrike" dirty="0">
                <a:solidFill>
                  <a:srgbClr val="292934"/>
                </a:solidFill>
                <a:effectLst/>
                <a:latin typeface="Arial" panose="020B0604020202020204" pitchFamily="34" charset="0"/>
              </a:rPr>
              <a:t>2050</a:t>
            </a:r>
            <a:r>
              <a:rPr lang="zh-CN" altLang="en-US" b="0" i="0" u="none" strike="noStrike" dirty="0">
                <a:solidFill>
                  <a:srgbClr val="292934"/>
                </a:solidFill>
                <a:effectLst/>
                <a:latin typeface="Arial" panose="020B0604020202020204" pitchFamily="34" charset="0"/>
              </a:rPr>
              <a:t>年降为</a:t>
            </a:r>
            <a:r>
              <a:rPr lang="en-US" altLang="zh-CN" b="0" i="0" u="none" strike="noStrike" dirty="0">
                <a:solidFill>
                  <a:srgbClr val="292934"/>
                </a:solidFill>
                <a:effectLst/>
                <a:latin typeface="Arial" panose="020B0604020202020204" pitchFamily="34" charset="0"/>
              </a:rPr>
              <a:t>14</a:t>
            </a:r>
            <a:r>
              <a:rPr lang="zh-CN" altLang="en-US" b="0" i="0" u="none" strike="noStrike" dirty="0">
                <a:solidFill>
                  <a:srgbClr val="292934"/>
                </a:solidFill>
                <a:effectLst/>
                <a:latin typeface="Arial" panose="020B0604020202020204" pitchFamily="34" charset="0"/>
              </a:rPr>
              <a:t>亿，预计老年人口占</a:t>
            </a:r>
            <a:r>
              <a:rPr lang="en-US" altLang="zh-CN" b="0" i="0" u="none" strike="noStrike" dirty="0">
                <a:solidFill>
                  <a:srgbClr val="292934"/>
                </a:solidFill>
                <a:effectLst/>
                <a:latin typeface="Arial" panose="020B0604020202020204" pitchFamily="34" charset="0"/>
              </a:rPr>
              <a:t>25.6%</a:t>
            </a:r>
            <a:r>
              <a:rPr lang="zh-CN" altLang="en-US" b="0" i="0" u="none" strike="noStrike" dirty="0">
                <a:solidFill>
                  <a:srgbClr val="292934"/>
                </a:solidFill>
                <a:effectLst/>
                <a:latin typeface="Arial" panose="020B0604020202020204" pitchFamily="34" charset="0"/>
              </a:rPr>
              <a:t>，劳动人口占</a:t>
            </a:r>
            <a:r>
              <a:rPr lang="en-US" altLang="zh-CN" b="0" i="0" u="none" strike="noStrike" dirty="0">
                <a:solidFill>
                  <a:srgbClr val="292934"/>
                </a:solidFill>
                <a:effectLst/>
                <a:latin typeface="Arial" panose="020B0604020202020204" pitchFamily="34" charset="0"/>
              </a:rPr>
              <a:t>59.8%</a:t>
            </a:r>
            <a:r>
              <a:rPr lang="zh-CN" altLang="en-US" b="0" i="0" u="none" strike="noStrike" dirty="0">
                <a:solidFill>
                  <a:srgbClr val="292934"/>
                </a:solidFill>
                <a:effectLst/>
                <a:latin typeface="Arial" panose="020B0604020202020204" pitchFamily="34" charset="0"/>
              </a:rPr>
              <a:t>，少儿人口占</a:t>
            </a:r>
            <a:r>
              <a:rPr lang="en-US" altLang="zh-CN" b="0" i="0" u="none" strike="noStrike" dirty="0">
                <a:solidFill>
                  <a:srgbClr val="292934"/>
                </a:solidFill>
                <a:effectLst/>
                <a:latin typeface="Arial" panose="020B0604020202020204" pitchFamily="34" charset="0"/>
              </a:rPr>
              <a:t>14.1%</a:t>
            </a:r>
            <a:r>
              <a:rPr lang="zh-CN" altLang="en-US" b="0" i="0" u="none" strike="noStrike" dirty="0">
                <a:solidFill>
                  <a:srgbClr val="292934"/>
                </a:solidFill>
                <a:effectLst/>
                <a:latin typeface="Arial" panose="020B0604020202020204" pitchFamily="34" charset="0"/>
              </a:rPr>
              <a:t>，人口结构将从长方形变成倒金字塔形。</a:t>
            </a:r>
            <a:endParaRPr lang="en-US" altLang="zh-CN" b="0" i="0" u="none" strike="noStrike" dirty="0">
              <a:solidFill>
                <a:srgbClr val="292934"/>
              </a:solidFill>
              <a:effectLst/>
              <a:latin typeface="Arial" panose="020B0604020202020204" pitchFamily="34" charset="0"/>
            </a:endParaRPr>
          </a:p>
          <a:p>
            <a:pPr algn="just">
              <a:buFont typeface="Arial" panose="020B0604020202020204" pitchFamily="34" charset="0"/>
              <a:buChar char="•"/>
            </a:pPr>
            <a:r>
              <a:rPr lang="zh-CN" altLang="en-US" b="0" i="0" u="none" strike="noStrike" dirty="0">
                <a:solidFill>
                  <a:srgbClr val="000000"/>
                </a:solidFill>
                <a:effectLst/>
                <a:latin typeface="PingFang SC" panose="020B0400000000000000" pitchFamily="34" charset="-122"/>
                <a:ea typeface="PingFang SC" panose="020B0400000000000000" pitchFamily="34" charset="-122"/>
              </a:rPr>
              <a:t>人口老龄化程度进一步加深，未来一段时期将持续面临人口长期均衡发展的压力。</a:t>
            </a:r>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9</a:t>
            </a:fld>
            <a:endParaRPr lang="en-CN"/>
          </a:p>
        </p:txBody>
      </p:sp>
    </p:spTree>
    <p:extLst>
      <p:ext uri="{BB962C8B-B14F-4D97-AF65-F5344CB8AC3E}">
        <p14:creationId xmlns:p14="http://schemas.microsoft.com/office/powerpoint/2010/main" val="3917956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57</a:t>
            </a:fld>
            <a:endParaRPr lang="en-CN"/>
          </a:p>
        </p:txBody>
      </p:sp>
    </p:spTree>
    <p:extLst>
      <p:ext uri="{BB962C8B-B14F-4D97-AF65-F5344CB8AC3E}">
        <p14:creationId xmlns:p14="http://schemas.microsoft.com/office/powerpoint/2010/main" val="53586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58</a:t>
            </a:fld>
            <a:endParaRPr lang="en-CN"/>
          </a:p>
        </p:txBody>
      </p:sp>
    </p:spTree>
    <p:extLst>
      <p:ext uri="{BB962C8B-B14F-4D97-AF65-F5344CB8AC3E}">
        <p14:creationId xmlns:p14="http://schemas.microsoft.com/office/powerpoint/2010/main" val="1464505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近年育龄妇女见顶下滑、生育意愿大幅降低，出生人口大幅减少，人口老龄化少子化加速到来</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a:t>
            </a: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从长期趋势看，随着生育堆积效应逐渐消失、育龄妇女规模持续下滑、新一代年轻人观念改变、抚养成本上升等，出生人口仍将处于快速下滑期。</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人口负增长即将来临，优化生育政策刻不容缓。中国总和生育率从</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1970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年代之前的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1990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2010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年后的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左右，再降到</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年的</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1.3</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年我国总和生育率仅</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1.15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，远低于维持人口总量不变的世代更替水平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。如果总和生育率依旧处在低水平，中国人口将在“十四五”时期进入负增长。人口见顶之后前</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25-30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年内萎缩速度较慢，但随着</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1962-1975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年高生育率时期出生人口进入生命终点，</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年左右开始，萎缩速度将明显变快。</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1950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年中国人口占全球比例为</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22%</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2020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年小幅降至</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19%</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2100</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年将大幅降至约</a:t>
            </a:r>
            <a:r>
              <a:rPr lang="en-US" altLang="zh-CN" b="0" i="0" u="none" strike="noStrike" dirty="0">
                <a:solidFill>
                  <a:srgbClr val="1A1A1A"/>
                </a:solidFill>
                <a:effectLst/>
                <a:latin typeface="Microsoft YaHei" panose="020B0503020204020204" pitchFamily="34" charset="-122"/>
                <a:ea typeface="Microsoft YaHei" panose="020B0503020204020204" pitchFamily="34" charset="-122"/>
              </a:rPr>
              <a:t>6.5%</a:t>
            </a:r>
            <a:r>
              <a:rPr lang="zh-CN" altLang="en-US" b="0" i="0" u="none" strike="noStrike" dirty="0">
                <a:solidFill>
                  <a:srgbClr val="1A1A1A"/>
                </a:solidFill>
                <a:effectLst/>
                <a:latin typeface="Microsoft YaHei" panose="020B0503020204020204" pitchFamily="34" charset="-122"/>
                <a:ea typeface="Microsoft YaHei" panose="020B0503020204020204" pitchFamily="34" charset="-122"/>
              </a:rPr>
              <a:t>。当前必须正确认识人口发展的内在规律，必须正确认识人口与经济社会发展的关系，优化生育政策刻不容缓。</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数据表明，</a:t>
            </a:r>
            <a:r>
              <a:rPr lang="zh-CN" altLang="en-CN" b="0" i="0" u="none" strike="noStrike" dirty="0">
                <a:solidFill>
                  <a:srgbClr val="000000"/>
                </a:solidFill>
                <a:effectLst/>
                <a:latin typeface="PingFang SC" panose="020B0400000000000000" pitchFamily="34" charset="-122"/>
                <a:ea typeface="PingFang SC" panose="020B0400000000000000" pitchFamily="34" charset="-122"/>
              </a:rPr>
              <a:t>我国</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生育率已经处于较低水平。这主要受到育龄妇女数量持续减少、“二孩”效应逐步减弱的影响。从</a:t>
            </a:r>
            <a:r>
              <a:rPr lang="en-US" altLang="zh-CN" b="0" i="0" u="none" strike="noStrike" dirty="0">
                <a:solidFill>
                  <a:srgbClr val="000000"/>
                </a:solidFill>
                <a:effectLst/>
                <a:latin typeface="PingFang SC" panose="020B0400000000000000" pitchFamily="34" charset="-122"/>
                <a:ea typeface="PingFang SC" panose="020B0400000000000000" pitchFamily="34" charset="-122"/>
              </a:rPr>
              <a:t>2020</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年来看，新冠肺炎疫情增加了生活的不确定性和对住院分娩的担忧，进一步降低了居民生育的意愿。</a:t>
            </a: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水平的高低既受政策因素的影响，也受经济、社会、文化等因素的影响，后者的影响力在逐步增强。随着经济社会的持续发展，尤其是工业化、现代化带来的人口生育观念转变等方面的影响，低生育已经成为大多数发达国家普遍面临的问题，也将成为我国面临的现实问题。</a:t>
            </a: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根据民政局公布数据分析，</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年全国结婚登记数相比</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年峰值数据减少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583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万对，为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1986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年以来最低。而与出生人口更密切相关的初婚人数，从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年的</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2385.96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万人峰值持续下降 至</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1228.6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万人，下降幅度达</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48.5%</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年轻人数量下降，适婚人群总量减少，是结婚人数和结婚率下降的一个关键因素。根据国家统计局数据，我国</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90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00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后人口分别为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2.23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亿和</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1.63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亿，整体呈不断下降趋势。近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-29</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岁对应出生人口总体下降</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sz="1800" b="0" i="0" u="none" strike="noStrike" dirty="0">
                <a:solidFill>
                  <a:srgbClr val="333333"/>
                </a:solidFill>
                <a:effectLst/>
                <a:latin typeface="宋体" panose="02010600030101010101" pitchFamily="2" charset="-122"/>
                <a:ea typeface="宋体" panose="02010600030101010101" pitchFamily="2" charset="-122"/>
              </a:rPr>
              <a:t>全国人口</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[2]</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中，</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人口为</a:t>
            </a:r>
            <a:r>
              <a:rPr lang="en-US" altLang="zh-CN" sz="1800" b="0" i="0" u="none" strike="noStrike" dirty="0">
                <a:solidFill>
                  <a:srgbClr val="333333"/>
                </a:solidFill>
                <a:effectLst/>
                <a:latin typeface="Times New Roman" panose="02020603050405020304" pitchFamily="18" charset="0"/>
              </a:rPr>
              <a:t>253383938</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17.95%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15</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岁人口为</a:t>
            </a:r>
            <a:r>
              <a:rPr lang="en-US" altLang="zh-CN" sz="1800" b="0" i="0" u="none" strike="noStrike" dirty="0">
                <a:solidFill>
                  <a:srgbClr val="333333"/>
                </a:solidFill>
                <a:effectLst/>
                <a:latin typeface="Times New Roman" panose="02020603050405020304" pitchFamily="18" charset="0"/>
              </a:rPr>
              <a:t>894376020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63.35%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264018766</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18.70%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，其中</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190635280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13.50%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。与</a:t>
            </a:r>
            <a:r>
              <a:rPr lang="en-US" altLang="zh-CN" sz="1800" b="0" i="0" u="none" strike="noStrike" dirty="0">
                <a:solidFill>
                  <a:srgbClr val="333333"/>
                </a:solidFill>
                <a:effectLst/>
                <a:latin typeface="Times New Roman" panose="02020603050405020304" pitchFamily="18" charset="0"/>
              </a:rPr>
              <a:t>2010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年第六次全国人口普查相比，</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岁人口的比重上升</a:t>
            </a:r>
            <a:r>
              <a:rPr lang="en-US" altLang="zh-CN" sz="1800" b="0" i="0" u="none" strike="noStrike" dirty="0">
                <a:solidFill>
                  <a:srgbClr val="333333"/>
                </a:solidFill>
                <a:effectLst/>
                <a:latin typeface="Times New Roman" panose="02020603050405020304" pitchFamily="18" charset="0"/>
              </a:rPr>
              <a:t>1.35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15—59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岁人口的比重下降</a:t>
            </a:r>
            <a:r>
              <a:rPr lang="en-US" altLang="zh-CN" sz="1800" b="0" i="0" u="none" strike="noStrike" dirty="0">
                <a:solidFill>
                  <a:srgbClr val="333333"/>
                </a:solidFill>
                <a:effectLst/>
                <a:latin typeface="Times New Roman" panose="02020603050405020304" pitchFamily="18" charset="0"/>
              </a:rPr>
              <a:t>6.79</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5.44</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4.63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r>
              <a:rPr lang="zh-CN" altLang="en-US" sz="2800" b="0" i="0" u="none" strike="noStrike" dirty="0">
                <a:solidFill>
                  <a:srgbClr val="292934"/>
                </a:solidFill>
                <a:effectLst/>
                <a:latin typeface="Arial" panose="020B0604020202020204" pitchFamily="34" charset="0"/>
              </a:rPr>
              <a:t>从年龄结构来看，</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17.95%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15-64</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68.55%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65</a:t>
            </a:r>
            <a:r>
              <a:rPr lang="zh-CN" altLang="en-US" sz="2800" b="0" i="0" u="none" strike="noStrike" dirty="0">
                <a:solidFill>
                  <a:srgbClr val="292934"/>
                </a:solidFill>
                <a:effectLst/>
                <a:latin typeface="Arial" panose="020B0604020202020204" pitchFamily="34" charset="0"/>
              </a:rPr>
              <a:t>岁及以上人口占</a:t>
            </a:r>
            <a:r>
              <a:rPr lang="en-US" altLang="zh-CN" sz="2800" b="0" i="0" u="none" strike="noStrike" dirty="0">
                <a:solidFill>
                  <a:srgbClr val="292934"/>
                </a:solidFill>
                <a:effectLst/>
                <a:latin typeface="Arial" panose="020B0604020202020204" pitchFamily="34" charset="0"/>
              </a:rPr>
              <a:t>13.50%</a:t>
            </a:r>
            <a:r>
              <a:rPr lang="zh-CN" altLang="en-US" sz="2800" b="0" i="0" u="none" strike="noStrike" dirty="0">
                <a:solidFill>
                  <a:srgbClr val="292934"/>
                </a:solidFill>
                <a:effectLst/>
                <a:latin typeface="Arial" panose="020B0604020202020204" pitchFamily="34" charset="0"/>
              </a:rPr>
              <a:t>。与 </a:t>
            </a:r>
            <a:r>
              <a:rPr lang="en-US" altLang="zh-CN" sz="2800" b="0" i="0" u="none" strike="noStrike" dirty="0">
                <a:solidFill>
                  <a:srgbClr val="292934"/>
                </a:solidFill>
                <a:effectLst/>
                <a:latin typeface="Arial" panose="020B0604020202020204" pitchFamily="34" charset="0"/>
              </a:rPr>
              <a:t>2010 </a:t>
            </a:r>
            <a:r>
              <a:rPr lang="zh-CN" altLang="en-US" sz="2800" b="0" i="0" u="none" strike="noStrike" dirty="0">
                <a:solidFill>
                  <a:srgbClr val="292934"/>
                </a:solidFill>
                <a:effectLst/>
                <a:latin typeface="Arial" panose="020B0604020202020204" pitchFamily="34" charset="0"/>
              </a:rPr>
              <a:t>年相比，</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岁比重上升 </a:t>
            </a:r>
            <a:r>
              <a:rPr lang="en-US" altLang="zh-CN" sz="2800" b="0" i="0" u="none" strike="noStrike" dirty="0">
                <a:solidFill>
                  <a:srgbClr val="292934"/>
                </a:solidFill>
                <a:effectLst/>
                <a:latin typeface="Arial" panose="020B0604020202020204" pitchFamily="34" charset="0"/>
              </a:rPr>
              <a:t>1.35 </a:t>
            </a:r>
            <a:r>
              <a:rPr lang="zh-CN" altLang="en-US" sz="2800" b="0" i="0" u="none" strike="noStrike" dirty="0">
                <a:solidFill>
                  <a:srgbClr val="292934"/>
                </a:solidFill>
                <a:effectLst/>
                <a:latin typeface="Arial" panose="020B0604020202020204" pitchFamily="34" charset="0"/>
              </a:rPr>
              <a:t>个百分点，可见，我国少儿人口比重回升，生育政策调整取得了积极成效。但与此同时，人口老龄化程度进一步加深，未来一段时期将持续面临人口长期均衡发展的压力。</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pPr algn="just">
              <a:buFont typeface="Arial" panose="020B0604020202020204" pitchFamily="34" charset="0"/>
              <a:buChar char="•"/>
            </a:pPr>
            <a:r>
              <a:rPr lang="en-US" altLang="zh-CN" b="0" i="0" u="none" strike="noStrike" dirty="0">
                <a:solidFill>
                  <a:srgbClr val="292934"/>
                </a:solidFill>
                <a:effectLst/>
                <a:latin typeface="Arial" panose="020B0604020202020204" pitchFamily="34" charset="0"/>
              </a:rPr>
              <a:t>2010</a:t>
            </a:r>
            <a:r>
              <a:rPr lang="zh-CN" altLang="en-US" b="0" i="0" u="none" strike="noStrike" dirty="0">
                <a:solidFill>
                  <a:srgbClr val="292934"/>
                </a:solidFill>
                <a:effectLst/>
                <a:latin typeface="Arial" panose="020B0604020202020204" pitchFamily="34" charset="0"/>
              </a:rPr>
              <a:t>年，我国</a:t>
            </a:r>
            <a:r>
              <a:rPr lang="en-US" altLang="zh-CN" b="0" i="0" u="none" strike="noStrike" dirty="0">
                <a:solidFill>
                  <a:srgbClr val="292934"/>
                </a:solidFill>
                <a:effectLst/>
                <a:latin typeface="Arial" panose="020B0604020202020204" pitchFamily="34" charset="0"/>
              </a:rPr>
              <a:t>0-14</a:t>
            </a:r>
            <a:r>
              <a:rPr lang="zh-CN" altLang="en-US" b="0" i="0" u="none" strike="noStrike" dirty="0">
                <a:solidFill>
                  <a:srgbClr val="292934"/>
                </a:solidFill>
                <a:effectLst/>
                <a:latin typeface="Arial" panose="020B0604020202020204" pitchFamily="34" charset="0"/>
              </a:rPr>
              <a:t>岁人口比重低于</a:t>
            </a:r>
            <a:r>
              <a:rPr lang="en-US" altLang="zh-CN" b="0" i="0" u="none" strike="noStrike" dirty="0">
                <a:solidFill>
                  <a:srgbClr val="292934"/>
                </a:solidFill>
                <a:effectLst/>
                <a:latin typeface="Arial" panose="020B0604020202020204" pitchFamily="34" charset="0"/>
              </a:rPr>
              <a:t>18%</a:t>
            </a:r>
            <a:r>
              <a:rPr lang="zh-CN" altLang="en-US" b="0" i="0" u="none" strike="noStrike" dirty="0">
                <a:solidFill>
                  <a:srgbClr val="292934"/>
                </a:solidFill>
                <a:effectLst/>
                <a:latin typeface="Arial" panose="020B0604020202020204" pitchFamily="34" charset="0"/>
              </a:rPr>
              <a:t>，进入严重少子化阶段。</a:t>
            </a:r>
            <a:r>
              <a:rPr lang="en-US" altLang="zh-CN" b="0" i="0" u="none" strike="noStrike" dirty="0">
                <a:solidFill>
                  <a:srgbClr val="292934"/>
                </a:solidFill>
                <a:effectLst/>
                <a:latin typeface="Arial" panose="020B0604020202020204" pitchFamily="34" charset="0"/>
              </a:rPr>
              <a:t>2015</a:t>
            </a:r>
            <a:r>
              <a:rPr lang="zh-CN" altLang="en-US" b="0" i="0" u="none" strike="noStrike" dirty="0">
                <a:solidFill>
                  <a:srgbClr val="292934"/>
                </a:solidFill>
                <a:effectLst/>
                <a:latin typeface="Arial" panose="020B0604020202020204" pitchFamily="34" charset="0"/>
              </a:rPr>
              <a:t>年，我国劳动力人口也开始出现拐点。目前，人口结构已经从金字塔状演变成长方形。</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往后</a:t>
            </a:r>
            <a:r>
              <a:rPr lang="en-US" altLang="zh-CN" b="0" i="0" u="none" strike="noStrike" dirty="0">
                <a:solidFill>
                  <a:srgbClr val="292934"/>
                </a:solidFill>
                <a:effectLst/>
                <a:latin typeface="Arial" panose="020B0604020202020204" pitchFamily="34" charset="0"/>
              </a:rPr>
              <a:t>5-10</a:t>
            </a:r>
            <a:r>
              <a:rPr lang="zh-CN" altLang="en-US" b="0" i="0" u="none" strike="noStrike" dirty="0">
                <a:solidFill>
                  <a:srgbClr val="292934"/>
                </a:solidFill>
                <a:effectLst/>
                <a:latin typeface="Arial" panose="020B0604020202020204" pitchFamily="34" charset="0"/>
              </a:rPr>
              <a:t>年，中国人口老龄化将加速到来，原因在于在婴儿潮出生的人目前约是</a:t>
            </a:r>
            <a:r>
              <a:rPr lang="en-US" altLang="zh-CN" b="0" i="0" u="none" strike="noStrike" dirty="0">
                <a:solidFill>
                  <a:srgbClr val="292934"/>
                </a:solidFill>
                <a:effectLst/>
                <a:latin typeface="Arial" panose="020B0604020202020204" pitchFamily="34" charset="0"/>
              </a:rPr>
              <a:t>45</a:t>
            </a:r>
            <a:r>
              <a:rPr lang="zh-CN" altLang="en-US" b="0" i="0" u="none" strike="noStrike" dirty="0">
                <a:solidFill>
                  <a:srgbClr val="292934"/>
                </a:solidFill>
                <a:effectLst/>
                <a:latin typeface="Arial" panose="020B0604020202020204" pitchFamily="34" charset="0"/>
              </a:rPr>
              <a:t>到</a:t>
            </a:r>
            <a:r>
              <a:rPr lang="en-US" altLang="zh-CN" b="0" i="0" u="none" strike="noStrike" dirty="0">
                <a:solidFill>
                  <a:srgbClr val="292934"/>
                </a:solidFill>
                <a:effectLst/>
                <a:latin typeface="Arial" panose="020B0604020202020204" pitchFamily="34" charset="0"/>
              </a:rPr>
              <a:t>59</a:t>
            </a:r>
            <a:r>
              <a:rPr lang="zh-CN" altLang="en-US" b="0" i="0" u="none" strike="noStrike" dirty="0">
                <a:solidFill>
                  <a:srgbClr val="292934"/>
                </a:solidFill>
                <a:effectLst/>
                <a:latin typeface="Arial" panose="020B0604020202020204" pitchFamily="34" charset="0"/>
              </a:rPr>
              <a:t>岁，十年后，就是</a:t>
            </a:r>
            <a:r>
              <a:rPr lang="en-US" altLang="zh-CN" b="0" i="0" u="none" strike="noStrike" dirty="0">
                <a:solidFill>
                  <a:srgbClr val="292934"/>
                </a:solidFill>
                <a:effectLst/>
                <a:latin typeface="Arial" panose="020B0604020202020204" pitchFamily="34" charset="0"/>
              </a:rPr>
              <a:t>55</a:t>
            </a:r>
            <a:r>
              <a:rPr lang="zh-CN" altLang="en-US" b="0" i="0" u="none" strike="noStrike" dirty="0">
                <a:solidFill>
                  <a:srgbClr val="292934"/>
                </a:solidFill>
                <a:effectLst/>
                <a:latin typeface="Arial" panose="020B0604020202020204" pitchFamily="34" charset="0"/>
              </a:rPr>
              <a:t>至</a:t>
            </a:r>
            <a:r>
              <a:rPr lang="en-US" altLang="zh-CN" b="0" i="0" u="none" strike="noStrike" dirty="0">
                <a:solidFill>
                  <a:srgbClr val="292934"/>
                </a:solidFill>
                <a:effectLst/>
                <a:latin typeface="Arial" panose="020B0604020202020204" pitchFamily="34" charset="0"/>
              </a:rPr>
              <a:t>69</a:t>
            </a:r>
            <a:r>
              <a:rPr lang="zh-CN" altLang="en-US" b="0" i="0" u="none" strike="noStrike" dirty="0">
                <a:solidFill>
                  <a:srgbClr val="292934"/>
                </a:solidFill>
                <a:effectLst/>
                <a:latin typeface="Arial" panose="020B0604020202020204" pitchFamily="34" charset="0"/>
              </a:rPr>
              <a:t>岁了。有研究数据表明，到</a:t>
            </a:r>
            <a:r>
              <a:rPr lang="en-US" altLang="zh-CN" b="0" i="0" u="none" strike="noStrike" dirty="0">
                <a:solidFill>
                  <a:srgbClr val="292934"/>
                </a:solidFill>
                <a:effectLst/>
                <a:latin typeface="Arial" panose="020B0604020202020204" pitchFamily="34" charset="0"/>
              </a:rPr>
              <a:t>21</a:t>
            </a:r>
            <a:r>
              <a:rPr lang="zh-CN" altLang="en-US" b="0" i="0" u="none" strike="noStrike" dirty="0">
                <a:solidFill>
                  <a:srgbClr val="292934"/>
                </a:solidFill>
                <a:effectLst/>
                <a:latin typeface="Arial" panose="020B0604020202020204" pitchFamily="34" charset="0"/>
              </a:rPr>
              <a:t>世纪中叶，老年人口比重将达到</a:t>
            </a:r>
            <a:r>
              <a:rPr lang="en-US" altLang="zh-CN" b="0" i="0" u="none" strike="noStrike" dirty="0">
                <a:solidFill>
                  <a:srgbClr val="292934"/>
                </a:solidFill>
                <a:effectLst/>
                <a:latin typeface="Arial" panose="020B0604020202020204" pitchFamily="34" charset="0"/>
              </a:rPr>
              <a:t>25%</a:t>
            </a:r>
            <a:r>
              <a:rPr lang="zh-CN" altLang="en-US" b="0" i="0" u="none" strike="noStrike" dirty="0">
                <a:solidFill>
                  <a:srgbClr val="292934"/>
                </a:solidFill>
                <a:effectLst/>
                <a:latin typeface="Arial" panose="020B0604020202020204" pitchFamily="34" charset="0"/>
              </a:rPr>
              <a:t>，到时每</a:t>
            </a:r>
            <a:r>
              <a:rPr lang="en-US" altLang="zh-CN" b="0" i="0" u="none" strike="noStrike" dirty="0">
                <a:solidFill>
                  <a:srgbClr val="292934"/>
                </a:solidFill>
                <a:effectLst/>
                <a:latin typeface="Arial" panose="020B0604020202020204" pitchFamily="34" charset="0"/>
              </a:rPr>
              <a:t>4</a:t>
            </a:r>
            <a:r>
              <a:rPr lang="zh-CN" altLang="en-US" b="0" i="0" u="none" strike="noStrike" dirty="0">
                <a:solidFill>
                  <a:srgbClr val="292934"/>
                </a:solidFill>
                <a:effectLst/>
                <a:latin typeface="Arial" panose="020B0604020202020204" pitchFamily="34" charset="0"/>
              </a:rPr>
              <a:t>个人中就有一个老年人。</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据联合国测算，我国人口将在</a:t>
            </a:r>
            <a:r>
              <a:rPr lang="en-US" altLang="zh-CN" b="0" i="0" u="none" strike="noStrike" dirty="0">
                <a:solidFill>
                  <a:srgbClr val="292934"/>
                </a:solidFill>
                <a:effectLst/>
                <a:latin typeface="Arial" panose="020B0604020202020204" pitchFamily="34" charset="0"/>
              </a:rPr>
              <a:t>2030</a:t>
            </a:r>
            <a:r>
              <a:rPr lang="zh-CN" altLang="en-US" b="0" i="0" u="none" strike="noStrike" dirty="0">
                <a:solidFill>
                  <a:srgbClr val="292934"/>
                </a:solidFill>
                <a:effectLst/>
                <a:latin typeface="Arial" panose="020B0604020202020204" pitchFamily="34" charset="0"/>
              </a:rPr>
              <a:t>年达到</a:t>
            </a:r>
            <a:r>
              <a:rPr lang="en-US" altLang="zh-CN" b="0" i="0" u="none" strike="noStrike" dirty="0">
                <a:solidFill>
                  <a:srgbClr val="292934"/>
                </a:solidFill>
                <a:effectLst/>
                <a:latin typeface="Arial" panose="020B0604020202020204" pitchFamily="34" charset="0"/>
              </a:rPr>
              <a:t>14.6</a:t>
            </a:r>
            <a:r>
              <a:rPr lang="zh-CN" altLang="en-US" b="0" i="0" u="none" strike="noStrike" dirty="0">
                <a:solidFill>
                  <a:srgbClr val="292934"/>
                </a:solidFill>
                <a:effectLst/>
                <a:latin typeface="Arial" panose="020B0604020202020204" pitchFamily="34" charset="0"/>
              </a:rPr>
              <a:t>亿的峰值后趋于下降，</a:t>
            </a:r>
            <a:r>
              <a:rPr lang="en-US" altLang="zh-CN" b="0" i="0" u="none" strike="noStrike" dirty="0">
                <a:solidFill>
                  <a:srgbClr val="292934"/>
                </a:solidFill>
                <a:effectLst/>
                <a:latin typeface="Arial" panose="020B0604020202020204" pitchFamily="34" charset="0"/>
              </a:rPr>
              <a:t>2050</a:t>
            </a:r>
            <a:r>
              <a:rPr lang="zh-CN" altLang="en-US" b="0" i="0" u="none" strike="noStrike" dirty="0">
                <a:solidFill>
                  <a:srgbClr val="292934"/>
                </a:solidFill>
                <a:effectLst/>
                <a:latin typeface="Arial" panose="020B0604020202020204" pitchFamily="34" charset="0"/>
              </a:rPr>
              <a:t>年降为</a:t>
            </a:r>
            <a:r>
              <a:rPr lang="en-US" altLang="zh-CN" b="0" i="0" u="none" strike="noStrike" dirty="0">
                <a:solidFill>
                  <a:srgbClr val="292934"/>
                </a:solidFill>
                <a:effectLst/>
                <a:latin typeface="Arial" panose="020B0604020202020204" pitchFamily="34" charset="0"/>
              </a:rPr>
              <a:t>14</a:t>
            </a:r>
            <a:r>
              <a:rPr lang="zh-CN" altLang="en-US" b="0" i="0" u="none" strike="noStrike" dirty="0">
                <a:solidFill>
                  <a:srgbClr val="292934"/>
                </a:solidFill>
                <a:effectLst/>
                <a:latin typeface="Arial" panose="020B0604020202020204" pitchFamily="34" charset="0"/>
              </a:rPr>
              <a:t>亿，预计老年人口占</a:t>
            </a:r>
            <a:r>
              <a:rPr lang="en-US" altLang="zh-CN" b="0" i="0" u="none" strike="noStrike" dirty="0">
                <a:solidFill>
                  <a:srgbClr val="292934"/>
                </a:solidFill>
                <a:effectLst/>
                <a:latin typeface="Arial" panose="020B0604020202020204" pitchFamily="34" charset="0"/>
              </a:rPr>
              <a:t>25.6%</a:t>
            </a:r>
            <a:r>
              <a:rPr lang="zh-CN" altLang="en-US" b="0" i="0" u="none" strike="noStrike" dirty="0">
                <a:solidFill>
                  <a:srgbClr val="292934"/>
                </a:solidFill>
                <a:effectLst/>
                <a:latin typeface="Arial" panose="020B0604020202020204" pitchFamily="34" charset="0"/>
              </a:rPr>
              <a:t>，劳动人口占</a:t>
            </a:r>
            <a:r>
              <a:rPr lang="en-US" altLang="zh-CN" b="0" i="0" u="none" strike="noStrike" dirty="0">
                <a:solidFill>
                  <a:srgbClr val="292934"/>
                </a:solidFill>
                <a:effectLst/>
                <a:latin typeface="Arial" panose="020B0604020202020204" pitchFamily="34" charset="0"/>
              </a:rPr>
              <a:t>59.8%</a:t>
            </a:r>
            <a:r>
              <a:rPr lang="zh-CN" altLang="en-US" b="0" i="0" u="none" strike="noStrike" dirty="0">
                <a:solidFill>
                  <a:srgbClr val="292934"/>
                </a:solidFill>
                <a:effectLst/>
                <a:latin typeface="Arial" panose="020B0604020202020204" pitchFamily="34" charset="0"/>
              </a:rPr>
              <a:t>，少儿人口占</a:t>
            </a:r>
            <a:r>
              <a:rPr lang="en-US" altLang="zh-CN" b="0" i="0" u="none" strike="noStrike" dirty="0">
                <a:solidFill>
                  <a:srgbClr val="292934"/>
                </a:solidFill>
                <a:effectLst/>
                <a:latin typeface="Arial" panose="020B0604020202020204" pitchFamily="34" charset="0"/>
              </a:rPr>
              <a:t>14.1%</a:t>
            </a:r>
            <a:r>
              <a:rPr lang="zh-CN" altLang="en-US" b="0" i="0" u="none" strike="noStrike" dirty="0">
                <a:solidFill>
                  <a:srgbClr val="292934"/>
                </a:solidFill>
                <a:effectLst/>
                <a:latin typeface="Arial" panose="020B0604020202020204" pitchFamily="34" charset="0"/>
              </a:rPr>
              <a:t>，人口结构将从长方形变成倒金字塔形。</a:t>
            </a:r>
            <a:endParaRPr lang="en-US" altLang="zh-CN" b="0" i="0" u="none" strike="noStrike" dirty="0">
              <a:solidFill>
                <a:srgbClr val="292934"/>
              </a:solidFill>
              <a:effectLst/>
              <a:latin typeface="Arial" panose="020B0604020202020204" pitchFamily="34" charset="0"/>
            </a:endParaRPr>
          </a:p>
          <a:p>
            <a:pPr algn="just">
              <a:buFont typeface="Arial" panose="020B0604020202020204" pitchFamily="34" charset="0"/>
              <a:buChar char="•"/>
            </a:pPr>
            <a:r>
              <a:rPr lang="zh-CN" altLang="en-US" b="0" i="0" u="none" strike="noStrike" dirty="0">
                <a:solidFill>
                  <a:srgbClr val="000000"/>
                </a:solidFill>
                <a:effectLst/>
                <a:latin typeface="PingFang SC" panose="020B0400000000000000" pitchFamily="34" charset="-122"/>
                <a:ea typeface="PingFang SC" panose="020B0400000000000000" pitchFamily="34" charset="-122"/>
              </a:rPr>
              <a:t>人口老龄化程度进一步加深，未来一段时期将持续面临人口长期均衡发展的压力。</a:t>
            </a:r>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10</a:t>
            </a:fld>
            <a:endParaRPr lang="en-CN"/>
          </a:p>
        </p:txBody>
      </p:sp>
    </p:spTree>
    <p:extLst>
      <p:ext uri="{BB962C8B-B14F-4D97-AF65-F5344CB8AC3E}">
        <p14:creationId xmlns:p14="http://schemas.microsoft.com/office/powerpoint/2010/main" val="317279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数据表明，</a:t>
            </a:r>
            <a:r>
              <a:rPr lang="zh-CN" altLang="en-CN" b="0" i="0" u="none" strike="noStrike" dirty="0">
                <a:solidFill>
                  <a:srgbClr val="000000"/>
                </a:solidFill>
                <a:effectLst/>
                <a:latin typeface="PingFang SC" panose="020B0400000000000000" pitchFamily="34" charset="-122"/>
                <a:ea typeface="PingFang SC" panose="020B0400000000000000" pitchFamily="34" charset="-122"/>
              </a:rPr>
              <a:t>我国</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生育率已经处于较低水平。这主要受到育龄妇女数量持续减少、“二孩”效应逐步减弱的影响。从</a:t>
            </a:r>
            <a:r>
              <a:rPr lang="en-US" altLang="zh-CN" b="0" i="0" u="none" strike="noStrike" dirty="0">
                <a:solidFill>
                  <a:srgbClr val="000000"/>
                </a:solidFill>
                <a:effectLst/>
                <a:latin typeface="PingFang SC" panose="020B0400000000000000" pitchFamily="34" charset="-122"/>
                <a:ea typeface="PingFang SC" panose="020B0400000000000000" pitchFamily="34" charset="-122"/>
              </a:rPr>
              <a:t>2020</a:t>
            </a:r>
            <a:r>
              <a:rPr lang="zh-CN" altLang="en-US" b="0" i="0" u="none" strike="noStrike" dirty="0">
                <a:solidFill>
                  <a:srgbClr val="000000"/>
                </a:solidFill>
                <a:effectLst/>
                <a:latin typeface="PingFang SC" panose="020B0400000000000000" pitchFamily="34" charset="-122"/>
                <a:ea typeface="PingFang SC" panose="020B0400000000000000" pitchFamily="34" charset="-122"/>
              </a:rPr>
              <a:t>年来看，新冠肺炎疫情增加了生活的不确定性和对住院分娩的担忧，进一步降低了居民生育的意愿。</a:t>
            </a:r>
          </a:p>
          <a:p>
            <a:pPr algn="l"/>
            <a:r>
              <a:rPr lang="zh-CN" altLang="en-US" b="0" i="0" u="none" strike="noStrike" dirty="0">
                <a:solidFill>
                  <a:srgbClr val="000000"/>
                </a:solidFill>
                <a:effectLst/>
                <a:latin typeface="PingFang SC" panose="020B0400000000000000" pitchFamily="34" charset="-122"/>
                <a:ea typeface="PingFang SC" panose="020B0400000000000000" pitchFamily="34" charset="-122"/>
              </a:rPr>
              <a:t>生育水平的高低既受政策因素的影响，也受经济、社会、文化等因素的影响，后者的影响力在逐步增强。随着经济社会的持续发展，尤其是工业化、现代化带来的人口生育观念转变等方面的影响，低生育已经成为大多数发达国家普遍面临的问题，也将成为我国面临的现实问题。</a:t>
            </a: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根据民政局公布数据分析，</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年全国结婚登记数相比</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年峰值数据减少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583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万对，为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1986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年以来最低。而与出生人口更密切相关的初婚人数，从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2013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年的</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2385.96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万人峰值持续下降 至</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1228.6</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万人，下降幅度达</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48.5%</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altLang="zh-CN"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年轻人数量下降，适婚人群总量减少，是结婚人数和结婚率下降的一个关键因素。根据国家统计局数据，我国</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90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00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后人口分别为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2.23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亿人、</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亿和</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1.63</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亿，整体呈不断下降趋势。近</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8</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-29</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岁对应出生人口总体下降</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11%</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a:t>
            </a:r>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endParaRPr lang="en-US" b="0" i="0" u="none" strike="noStrike" dirty="0">
              <a:solidFill>
                <a:srgbClr val="1A1A1A"/>
              </a:solidFill>
              <a:effectLst/>
              <a:latin typeface="Microsoft YaHei" panose="020B0503020204020204" pitchFamily="34" charset="-122"/>
              <a:ea typeface="Microsoft YaHei" panose="020B0503020204020204" pitchFamily="34" charset="-122"/>
            </a:endParaRPr>
          </a:p>
          <a:p>
            <a:r>
              <a:rPr lang="zh-CN" altLang="en-US" sz="1800" b="0" i="0" u="none" strike="noStrike" dirty="0">
                <a:solidFill>
                  <a:srgbClr val="333333"/>
                </a:solidFill>
                <a:effectLst/>
                <a:latin typeface="宋体" panose="02010600030101010101" pitchFamily="2" charset="-122"/>
                <a:ea typeface="宋体" panose="02010600030101010101" pitchFamily="2" charset="-122"/>
              </a:rPr>
              <a:t>全国人口</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[2]</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中，</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a:t>
            </a:r>
            <a:r>
              <a:rPr lang="en-US" altLang="zh-CN" sz="1800" b="0" i="0" u="none" strike="noStrike" baseline="30000" dirty="0">
                <a:solidFill>
                  <a:srgbClr val="333333"/>
                </a:solidFill>
                <a:effectLst/>
                <a:latin typeface="Times New Roman" panose="02020603050405020304" pitchFamily="18" charset="0"/>
                <a:ea typeface="宋体" panose="02010600030101010101" pitchFamily="2" charset="-122"/>
              </a:rPr>
              <a:t>[3]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人口为</a:t>
            </a:r>
            <a:r>
              <a:rPr lang="en-US" altLang="zh-CN" sz="1800" b="0" i="0" u="none" strike="noStrike" dirty="0">
                <a:solidFill>
                  <a:srgbClr val="333333"/>
                </a:solidFill>
                <a:effectLst/>
                <a:latin typeface="Times New Roman" panose="02020603050405020304" pitchFamily="18" charset="0"/>
              </a:rPr>
              <a:t>253383938</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17.95%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15</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岁人口为</a:t>
            </a:r>
            <a:r>
              <a:rPr lang="en-US" altLang="zh-CN" sz="1800" b="0" i="0" u="none" strike="noStrike" dirty="0">
                <a:solidFill>
                  <a:srgbClr val="333333"/>
                </a:solidFill>
                <a:effectLst/>
                <a:latin typeface="Times New Roman" panose="02020603050405020304" pitchFamily="18" charset="0"/>
              </a:rPr>
              <a:t>894376020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63.35%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264018766</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18.70%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，其中</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岁及以上人口为</a:t>
            </a:r>
            <a:r>
              <a:rPr lang="en-US" altLang="zh-CN" sz="1800" b="0" i="0" u="none" strike="noStrike" dirty="0">
                <a:solidFill>
                  <a:srgbClr val="333333"/>
                </a:solidFill>
                <a:effectLst/>
                <a:latin typeface="Times New Roman" panose="02020603050405020304" pitchFamily="18" charset="0"/>
              </a:rPr>
              <a:t>190635280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人，占</a:t>
            </a:r>
            <a:r>
              <a:rPr lang="en-US" altLang="zh-CN" sz="1800" b="0" i="0" u="none" strike="noStrike" dirty="0">
                <a:solidFill>
                  <a:srgbClr val="333333"/>
                </a:solidFill>
                <a:effectLst/>
                <a:latin typeface="Times New Roman" panose="02020603050405020304" pitchFamily="18" charset="0"/>
              </a:rPr>
              <a:t>13.50%</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。与</a:t>
            </a:r>
            <a:r>
              <a:rPr lang="en-US" altLang="zh-CN" sz="1800" b="0" i="0" u="none" strike="noStrike" dirty="0">
                <a:solidFill>
                  <a:srgbClr val="333333"/>
                </a:solidFill>
                <a:effectLst/>
                <a:latin typeface="Times New Roman" panose="02020603050405020304" pitchFamily="18" charset="0"/>
              </a:rPr>
              <a:t>2010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年第六次全国人口普查相比，</a:t>
            </a:r>
            <a:r>
              <a:rPr lang="en-US" altLang="zh-CN" sz="1800" b="0" i="0" u="none" strike="noStrike" dirty="0">
                <a:solidFill>
                  <a:srgbClr val="333333"/>
                </a:solidFill>
                <a:effectLst/>
                <a:latin typeface="Times New Roman" panose="02020603050405020304" pitchFamily="18" charset="0"/>
              </a:rPr>
              <a:t>0</a:t>
            </a:r>
            <a:r>
              <a:rPr lang="en-US" altLang="zh-CN" sz="1800" b="0" i="0" u="none" strike="noStrike" dirty="0">
                <a:solidFill>
                  <a:srgbClr val="333333"/>
                </a:solidFill>
                <a:effectLst/>
                <a:latin typeface="宋体" panose="02010600030101010101" pitchFamily="2" charset="-122"/>
                <a:ea typeface="宋体" panose="02010600030101010101" pitchFamily="2" charset="-122"/>
              </a:rPr>
              <a:t>—</a:t>
            </a:r>
            <a:r>
              <a:rPr lang="en-US" altLang="zh-CN" sz="1800" b="0" i="0" u="none" strike="noStrike" dirty="0">
                <a:solidFill>
                  <a:srgbClr val="333333"/>
                </a:solidFill>
                <a:effectLst/>
                <a:latin typeface="Times New Roman" panose="02020603050405020304" pitchFamily="18" charset="0"/>
              </a:rPr>
              <a:t>14</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岁人口的比重上升</a:t>
            </a:r>
            <a:r>
              <a:rPr lang="en-US" altLang="zh-CN" sz="1800" b="0" i="0" u="none" strike="noStrike" dirty="0">
                <a:solidFill>
                  <a:srgbClr val="333333"/>
                </a:solidFill>
                <a:effectLst/>
                <a:latin typeface="Times New Roman" panose="02020603050405020304" pitchFamily="18" charset="0"/>
              </a:rPr>
              <a:t>1.35</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15—59</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岁人口的比重下降</a:t>
            </a:r>
            <a:r>
              <a:rPr lang="en-US" altLang="zh-CN" sz="1800" b="0" i="0" u="none" strike="noStrike" dirty="0">
                <a:solidFill>
                  <a:srgbClr val="333333"/>
                </a:solidFill>
                <a:effectLst/>
                <a:latin typeface="Times New Roman" panose="02020603050405020304" pitchFamily="18" charset="0"/>
              </a:rPr>
              <a:t>6.79</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60</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5.44</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r>
              <a:rPr lang="en-US" altLang="zh-CN" sz="1800" b="0" i="0" u="none" strike="noStrike" dirty="0">
                <a:solidFill>
                  <a:srgbClr val="333333"/>
                </a:solidFill>
                <a:effectLst/>
                <a:latin typeface="Times New Roman" panose="02020603050405020304" pitchFamily="18" charset="0"/>
              </a:rPr>
              <a:t>65</a:t>
            </a:r>
            <a:r>
              <a:rPr lang="zh-CN" altLang="en-US" sz="1800" b="0" i="0" u="none" strike="noStrike" dirty="0">
                <a:solidFill>
                  <a:srgbClr val="333333"/>
                </a:solidFill>
                <a:effectLst/>
                <a:latin typeface="宋体" panose="02010600030101010101" pitchFamily="2" charset="-122"/>
                <a:ea typeface="宋体" panose="02010600030101010101" pitchFamily="2" charset="-122"/>
              </a:rPr>
              <a:t>岁及以上人口的比重上升</a:t>
            </a:r>
            <a:r>
              <a:rPr lang="en-US" altLang="zh-CN" sz="1800" b="0" i="0" u="none" strike="noStrike" dirty="0">
                <a:solidFill>
                  <a:srgbClr val="333333"/>
                </a:solidFill>
                <a:effectLst/>
                <a:latin typeface="Times New Roman" panose="02020603050405020304" pitchFamily="18" charset="0"/>
              </a:rPr>
              <a:t>4.63</a:t>
            </a:r>
            <a:r>
              <a:rPr lang="zh-CN" altLang="en-US" sz="1800" b="0" i="0" u="none" strike="noStrike" dirty="0">
                <a:solidFill>
                  <a:srgbClr val="333333"/>
                </a:solidFill>
                <a:effectLst/>
                <a:latin typeface="宋体" panose="02010600030101010101" pitchFamily="2" charset="-122"/>
                <a:ea typeface="宋体" panose="02010600030101010101" pitchFamily="2" charset="-122"/>
              </a:rPr>
              <a:t>个百分点。</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r>
              <a:rPr lang="zh-CN" altLang="en-US" sz="2800" b="0" i="0" u="none" strike="noStrike" dirty="0">
                <a:solidFill>
                  <a:srgbClr val="292934"/>
                </a:solidFill>
                <a:effectLst/>
                <a:latin typeface="Arial" panose="020B0604020202020204" pitchFamily="34" charset="0"/>
              </a:rPr>
              <a:t>从年龄结构来看，</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17.95%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15-64</a:t>
            </a:r>
            <a:r>
              <a:rPr lang="zh-CN" altLang="en-US" sz="2800" b="0" i="0" u="none" strike="noStrike" dirty="0">
                <a:solidFill>
                  <a:srgbClr val="292934"/>
                </a:solidFill>
                <a:effectLst/>
                <a:latin typeface="Arial" panose="020B0604020202020204" pitchFamily="34" charset="0"/>
              </a:rPr>
              <a:t>岁占 </a:t>
            </a:r>
            <a:r>
              <a:rPr lang="en-US" altLang="zh-CN" sz="2800" b="0" i="0" u="none" strike="noStrike" dirty="0">
                <a:solidFill>
                  <a:srgbClr val="292934"/>
                </a:solidFill>
                <a:effectLst/>
                <a:latin typeface="Arial" panose="020B0604020202020204" pitchFamily="34" charset="0"/>
              </a:rPr>
              <a:t>68.55%</a:t>
            </a:r>
            <a:r>
              <a:rPr lang="zh-CN" altLang="en-US" sz="2800" b="0" i="0" u="none" strike="noStrike" dirty="0">
                <a:solidFill>
                  <a:srgbClr val="292934"/>
                </a:solidFill>
                <a:effectLst/>
                <a:latin typeface="Arial" panose="020B0604020202020204" pitchFamily="34" charset="0"/>
              </a:rPr>
              <a:t>，</a:t>
            </a:r>
            <a:r>
              <a:rPr lang="en-US" altLang="zh-CN" sz="2800" b="0" i="0" u="none" strike="noStrike" dirty="0">
                <a:solidFill>
                  <a:srgbClr val="292934"/>
                </a:solidFill>
                <a:effectLst/>
                <a:latin typeface="Arial" panose="020B0604020202020204" pitchFamily="34" charset="0"/>
              </a:rPr>
              <a:t>65</a:t>
            </a:r>
            <a:r>
              <a:rPr lang="zh-CN" altLang="en-US" sz="2800" b="0" i="0" u="none" strike="noStrike" dirty="0">
                <a:solidFill>
                  <a:srgbClr val="292934"/>
                </a:solidFill>
                <a:effectLst/>
                <a:latin typeface="Arial" panose="020B0604020202020204" pitchFamily="34" charset="0"/>
              </a:rPr>
              <a:t>岁及以上人口占</a:t>
            </a:r>
            <a:r>
              <a:rPr lang="en-US" altLang="zh-CN" sz="2800" b="0" i="0" u="none" strike="noStrike" dirty="0">
                <a:solidFill>
                  <a:srgbClr val="292934"/>
                </a:solidFill>
                <a:effectLst/>
                <a:latin typeface="Arial" panose="020B0604020202020204" pitchFamily="34" charset="0"/>
              </a:rPr>
              <a:t>13.50%</a:t>
            </a:r>
            <a:r>
              <a:rPr lang="zh-CN" altLang="en-US" sz="2800" b="0" i="0" u="none" strike="noStrike" dirty="0">
                <a:solidFill>
                  <a:srgbClr val="292934"/>
                </a:solidFill>
                <a:effectLst/>
                <a:latin typeface="Arial" panose="020B0604020202020204" pitchFamily="34" charset="0"/>
              </a:rPr>
              <a:t>。与 </a:t>
            </a:r>
            <a:r>
              <a:rPr lang="en-US" altLang="zh-CN" sz="2800" b="0" i="0" u="none" strike="noStrike" dirty="0">
                <a:solidFill>
                  <a:srgbClr val="292934"/>
                </a:solidFill>
                <a:effectLst/>
                <a:latin typeface="Arial" panose="020B0604020202020204" pitchFamily="34" charset="0"/>
              </a:rPr>
              <a:t>2010 </a:t>
            </a:r>
            <a:r>
              <a:rPr lang="zh-CN" altLang="en-US" sz="2800" b="0" i="0" u="none" strike="noStrike" dirty="0">
                <a:solidFill>
                  <a:srgbClr val="292934"/>
                </a:solidFill>
                <a:effectLst/>
                <a:latin typeface="Arial" panose="020B0604020202020204" pitchFamily="34" charset="0"/>
              </a:rPr>
              <a:t>年相比，</a:t>
            </a:r>
            <a:r>
              <a:rPr lang="en-US" altLang="zh-CN" sz="2800" b="0" i="0" u="none" strike="noStrike" dirty="0">
                <a:solidFill>
                  <a:srgbClr val="292934"/>
                </a:solidFill>
                <a:effectLst/>
                <a:latin typeface="Arial" panose="020B0604020202020204" pitchFamily="34" charset="0"/>
              </a:rPr>
              <a:t>0-14 </a:t>
            </a:r>
            <a:r>
              <a:rPr lang="zh-CN" altLang="en-US" sz="2800" b="0" i="0" u="none" strike="noStrike" dirty="0">
                <a:solidFill>
                  <a:srgbClr val="292934"/>
                </a:solidFill>
                <a:effectLst/>
                <a:latin typeface="Arial" panose="020B0604020202020204" pitchFamily="34" charset="0"/>
              </a:rPr>
              <a:t>岁比重上升 </a:t>
            </a:r>
            <a:r>
              <a:rPr lang="en-US" altLang="zh-CN" sz="2800" b="0" i="0" u="none" strike="noStrike" dirty="0">
                <a:solidFill>
                  <a:srgbClr val="292934"/>
                </a:solidFill>
                <a:effectLst/>
                <a:latin typeface="Arial" panose="020B0604020202020204" pitchFamily="34" charset="0"/>
              </a:rPr>
              <a:t>1.35 </a:t>
            </a:r>
            <a:r>
              <a:rPr lang="zh-CN" altLang="en-US" sz="2800" b="0" i="0" u="none" strike="noStrike" dirty="0">
                <a:solidFill>
                  <a:srgbClr val="292934"/>
                </a:solidFill>
                <a:effectLst/>
                <a:latin typeface="Arial" panose="020B0604020202020204" pitchFamily="34" charset="0"/>
              </a:rPr>
              <a:t>个百分点，可见，我国少儿人口比重回升，生育政策调整取得了积极成效。但与此同时，人口老龄化程度进一步加深，未来一段时期将持续面临人口长期均衡发展的压力。</a:t>
            </a:r>
            <a:endParaRPr lang="en-US" sz="1800" b="0" i="0" u="none" strike="noStrike" dirty="0">
              <a:solidFill>
                <a:srgbClr val="333333"/>
              </a:solidFill>
              <a:effectLst/>
              <a:latin typeface="宋体" panose="02010600030101010101" pitchFamily="2" charset="-122"/>
              <a:ea typeface="宋体" panose="02010600030101010101" pitchFamily="2" charset="-122"/>
            </a:endParaRPr>
          </a:p>
          <a:p>
            <a:pPr algn="just">
              <a:buFont typeface="Arial" panose="020B0604020202020204" pitchFamily="34" charset="0"/>
              <a:buChar char="•"/>
            </a:pPr>
            <a:r>
              <a:rPr lang="en-US" altLang="zh-CN" b="0" i="0" u="none" strike="noStrike" dirty="0">
                <a:solidFill>
                  <a:srgbClr val="292934"/>
                </a:solidFill>
                <a:effectLst/>
                <a:latin typeface="Arial" panose="020B0604020202020204" pitchFamily="34" charset="0"/>
              </a:rPr>
              <a:t>2010</a:t>
            </a:r>
            <a:r>
              <a:rPr lang="zh-CN" altLang="en-US" b="0" i="0" u="none" strike="noStrike" dirty="0">
                <a:solidFill>
                  <a:srgbClr val="292934"/>
                </a:solidFill>
                <a:effectLst/>
                <a:latin typeface="Arial" panose="020B0604020202020204" pitchFamily="34" charset="0"/>
              </a:rPr>
              <a:t>年，我国</a:t>
            </a:r>
            <a:r>
              <a:rPr lang="en-US" altLang="zh-CN" b="0" i="0" u="none" strike="noStrike" dirty="0">
                <a:solidFill>
                  <a:srgbClr val="292934"/>
                </a:solidFill>
                <a:effectLst/>
                <a:latin typeface="Arial" panose="020B0604020202020204" pitchFamily="34" charset="0"/>
              </a:rPr>
              <a:t>0-14</a:t>
            </a:r>
            <a:r>
              <a:rPr lang="zh-CN" altLang="en-US" b="0" i="0" u="none" strike="noStrike" dirty="0">
                <a:solidFill>
                  <a:srgbClr val="292934"/>
                </a:solidFill>
                <a:effectLst/>
                <a:latin typeface="Arial" panose="020B0604020202020204" pitchFamily="34" charset="0"/>
              </a:rPr>
              <a:t>岁人口比重低于</a:t>
            </a:r>
            <a:r>
              <a:rPr lang="en-US" altLang="zh-CN" b="0" i="0" u="none" strike="noStrike" dirty="0">
                <a:solidFill>
                  <a:srgbClr val="292934"/>
                </a:solidFill>
                <a:effectLst/>
                <a:latin typeface="Arial" panose="020B0604020202020204" pitchFamily="34" charset="0"/>
              </a:rPr>
              <a:t>18%</a:t>
            </a:r>
            <a:r>
              <a:rPr lang="zh-CN" altLang="en-US" b="0" i="0" u="none" strike="noStrike" dirty="0">
                <a:solidFill>
                  <a:srgbClr val="292934"/>
                </a:solidFill>
                <a:effectLst/>
                <a:latin typeface="Arial" panose="020B0604020202020204" pitchFamily="34" charset="0"/>
              </a:rPr>
              <a:t>，进入严重少子化阶段。</a:t>
            </a:r>
            <a:r>
              <a:rPr lang="en-US" altLang="zh-CN" b="0" i="0" u="none" strike="noStrike" dirty="0">
                <a:solidFill>
                  <a:srgbClr val="292934"/>
                </a:solidFill>
                <a:effectLst/>
                <a:latin typeface="Arial" panose="020B0604020202020204" pitchFamily="34" charset="0"/>
              </a:rPr>
              <a:t>2015</a:t>
            </a:r>
            <a:r>
              <a:rPr lang="zh-CN" altLang="en-US" b="0" i="0" u="none" strike="noStrike" dirty="0">
                <a:solidFill>
                  <a:srgbClr val="292934"/>
                </a:solidFill>
                <a:effectLst/>
                <a:latin typeface="Arial" panose="020B0604020202020204" pitchFamily="34" charset="0"/>
              </a:rPr>
              <a:t>年，我国劳动力人口也开始出现拐点。目前，人口结构已经从金字塔状演变成长方形。</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往后</a:t>
            </a:r>
            <a:r>
              <a:rPr lang="en-US" altLang="zh-CN" b="0" i="0" u="none" strike="noStrike" dirty="0">
                <a:solidFill>
                  <a:srgbClr val="292934"/>
                </a:solidFill>
                <a:effectLst/>
                <a:latin typeface="Arial" panose="020B0604020202020204" pitchFamily="34" charset="0"/>
              </a:rPr>
              <a:t>5-10</a:t>
            </a:r>
            <a:r>
              <a:rPr lang="zh-CN" altLang="en-US" b="0" i="0" u="none" strike="noStrike" dirty="0">
                <a:solidFill>
                  <a:srgbClr val="292934"/>
                </a:solidFill>
                <a:effectLst/>
                <a:latin typeface="Arial" panose="020B0604020202020204" pitchFamily="34" charset="0"/>
              </a:rPr>
              <a:t>年，中国人口老龄化将加速到来，原因在于在婴儿潮出生的人目前约是</a:t>
            </a:r>
            <a:r>
              <a:rPr lang="en-US" altLang="zh-CN" b="0" i="0" u="none" strike="noStrike" dirty="0">
                <a:solidFill>
                  <a:srgbClr val="292934"/>
                </a:solidFill>
                <a:effectLst/>
                <a:latin typeface="Arial" panose="020B0604020202020204" pitchFamily="34" charset="0"/>
              </a:rPr>
              <a:t>45</a:t>
            </a:r>
            <a:r>
              <a:rPr lang="zh-CN" altLang="en-US" b="0" i="0" u="none" strike="noStrike" dirty="0">
                <a:solidFill>
                  <a:srgbClr val="292934"/>
                </a:solidFill>
                <a:effectLst/>
                <a:latin typeface="Arial" panose="020B0604020202020204" pitchFamily="34" charset="0"/>
              </a:rPr>
              <a:t>到</a:t>
            </a:r>
            <a:r>
              <a:rPr lang="en-US" altLang="zh-CN" b="0" i="0" u="none" strike="noStrike" dirty="0">
                <a:solidFill>
                  <a:srgbClr val="292934"/>
                </a:solidFill>
                <a:effectLst/>
                <a:latin typeface="Arial" panose="020B0604020202020204" pitchFamily="34" charset="0"/>
              </a:rPr>
              <a:t>59</a:t>
            </a:r>
            <a:r>
              <a:rPr lang="zh-CN" altLang="en-US" b="0" i="0" u="none" strike="noStrike" dirty="0">
                <a:solidFill>
                  <a:srgbClr val="292934"/>
                </a:solidFill>
                <a:effectLst/>
                <a:latin typeface="Arial" panose="020B0604020202020204" pitchFamily="34" charset="0"/>
              </a:rPr>
              <a:t>岁，十年后，就是</a:t>
            </a:r>
            <a:r>
              <a:rPr lang="en-US" altLang="zh-CN" b="0" i="0" u="none" strike="noStrike" dirty="0">
                <a:solidFill>
                  <a:srgbClr val="292934"/>
                </a:solidFill>
                <a:effectLst/>
                <a:latin typeface="Arial" panose="020B0604020202020204" pitchFamily="34" charset="0"/>
              </a:rPr>
              <a:t>55</a:t>
            </a:r>
            <a:r>
              <a:rPr lang="zh-CN" altLang="en-US" b="0" i="0" u="none" strike="noStrike" dirty="0">
                <a:solidFill>
                  <a:srgbClr val="292934"/>
                </a:solidFill>
                <a:effectLst/>
                <a:latin typeface="Arial" panose="020B0604020202020204" pitchFamily="34" charset="0"/>
              </a:rPr>
              <a:t>至</a:t>
            </a:r>
            <a:r>
              <a:rPr lang="en-US" altLang="zh-CN" b="0" i="0" u="none" strike="noStrike" dirty="0">
                <a:solidFill>
                  <a:srgbClr val="292934"/>
                </a:solidFill>
                <a:effectLst/>
                <a:latin typeface="Arial" panose="020B0604020202020204" pitchFamily="34" charset="0"/>
              </a:rPr>
              <a:t>69</a:t>
            </a:r>
            <a:r>
              <a:rPr lang="zh-CN" altLang="en-US" b="0" i="0" u="none" strike="noStrike" dirty="0">
                <a:solidFill>
                  <a:srgbClr val="292934"/>
                </a:solidFill>
                <a:effectLst/>
                <a:latin typeface="Arial" panose="020B0604020202020204" pitchFamily="34" charset="0"/>
              </a:rPr>
              <a:t>岁了。有研究数据表明，到</a:t>
            </a:r>
            <a:r>
              <a:rPr lang="en-US" altLang="zh-CN" b="0" i="0" u="none" strike="noStrike" dirty="0">
                <a:solidFill>
                  <a:srgbClr val="292934"/>
                </a:solidFill>
                <a:effectLst/>
                <a:latin typeface="Arial" panose="020B0604020202020204" pitchFamily="34" charset="0"/>
              </a:rPr>
              <a:t>21</a:t>
            </a:r>
            <a:r>
              <a:rPr lang="zh-CN" altLang="en-US" b="0" i="0" u="none" strike="noStrike" dirty="0">
                <a:solidFill>
                  <a:srgbClr val="292934"/>
                </a:solidFill>
                <a:effectLst/>
                <a:latin typeface="Arial" panose="020B0604020202020204" pitchFamily="34" charset="0"/>
              </a:rPr>
              <a:t>世纪中叶，老年人口比重将达到</a:t>
            </a:r>
            <a:r>
              <a:rPr lang="en-US" altLang="zh-CN" b="0" i="0" u="none" strike="noStrike" dirty="0">
                <a:solidFill>
                  <a:srgbClr val="292934"/>
                </a:solidFill>
                <a:effectLst/>
                <a:latin typeface="Arial" panose="020B0604020202020204" pitchFamily="34" charset="0"/>
              </a:rPr>
              <a:t>25%</a:t>
            </a:r>
            <a:r>
              <a:rPr lang="zh-CN" altLang="en-US" b="0" i="0" u="none" strike="noStrike" dirty="0">
                <a:solidFill>
                  <a:srgbClr val="292934"/>
                </a:solidFill>
                <a:effectLst/>
                <a:latin typeface="Arial" panose="020B0604020202020204" pitchFamily="34" charset="0"/>
              </a:rPr>
              <a:t>，到时每</a:t>
            </a:r>
            <a:r>
              <a:rPr lang="en-US" altLang="zh-CN" b="0" i="0" u="none" strike="noStrike" dirty="0">
                <a:solidFill>
                  <a:srgbClr val="292934"/>
                </a:solidFill>
                <a:effectLst/>
                <a:latin typeface="Arial" panose="020B0604020202020204" pitchFamily="34" charset="0"/>
              </a:rPr>
              <a:t>4</a:t>
            </a:r>
            <a:r>
              <a:rPr lang="zh-CN" altLang="en-US" b="0" i="0" u="none" strike="noStrike" dirty="0">
                <a:solidFill>
                  <a:srgbClr val="292934"/>
                </a:solidFill>
                <a:effectLst/>
                <a:latin typeface="Arial" panose="020B0604020202020204" pitchFamily="34" charset="0"/>
              </a:rPr>
              <a:t>个人中就有一个老年人。</a:t>
            </a:r>
          </a:p>
          <a:p>
            <a:pPr algn="just">
              <a:buFont typeface="Arial" panose="020B0604020202020204" pitchFamily="34" charset="0"/>
              <a:buChar char="•"/>
            </a:pPr>
            <a:r>
              <a:rPr lang="zh-CN" altLang="en-US" b="0" i="0" u="none" strike="noStrike" dirty="0">
                <a:solidFill>
                  <a:srgbClr val="292934"/>
                </a:solidFill>
                <a:effectLst/>
                <a:latin typeface="Arial" panose="020B0604020202020204" pitchFamily="34" charset="0"/>
              </a:rPr>
              <a:t>据联合国测算，我国人口将在</a:t>
            </a:r>
            <a:r>
              <a:rPr lang="en-US" altLang="zh-CN" b="0" i="0" u="none" strike="noStrike" dirty="0">
                <a:solidFill>
                  <a:srgbClr val="292934"/>
                </a:solidFill>
                <a:effectLst/>
                <a:latin typeface="Arial" panose="020B0604020202020204" pitchFamily="34" charset="0"/>
              </a:rPr>
              <a:t>2030</a:t>
            </a:r>
            <a:r>
              <a:rPr lang="zh-CN" altLang="en-US" b="0" i="0" u="none" strike="noStrike" dirty="0">
                <a:solidFill>
                  <a:srgbClr val="292934"/>
                </a:solidFill>
                <a:effectLst/>
                <a:latin typeface="Arial" panose="020B0604020202020204" pitchFamily="34" charset="0"/>
              </a:rPr>
              <a:t>年达到</a:t>
            </a:r>
            <a:r>
              <a:rPr lang="en-US" altLang="zh-CN" b="0" i="0" u="none" strike="noStrike" dirty="0">
                <a:solidFill>
                  <a:srgbClr val="292934"/>
                </a:solidFill>
                <a:effectLst/>
                <a:latin typeface="Arial" panose="020B0604020202020204" pitchFamily="34" charset="0"/>
              </a:rPr>
              <a:t>14.6</a:t>
            </a:r>
            <a:r>
              <a:rPr lang="zh-CN" altLang="en-US" b="0" i="0" u="none" strike="noStrike" dirty="0">
                <a:solidFill>
                  <a:srgbClr val="292934"/>
                </a:solidFill>
                <a:effectLst/>
                <a:latin typeface="Arial" panose="020B0604020202020204" pitchFamily="34" charset="0"/>
              </a:rPr>
              <a:t>亿的峰值后趋于下降，</a:t>
            </a:r>
            <a:r>
              <a:rPr lang="en-US" altLang="zh-CN" b="0" i="0" u="none" strike="noStrike" dirty="0">
                <a:solidFill>
                  <a:srgbClr val="292934"/>
                </a:solidFill>
                <a:effectLst/>
                <a:latin typeface="Arial" panose="020B0604020202020204" pitchFamily="34" charset="0"/>
              </a:rPr>
              <a:t>2050</a:t>
            </a:r>
            <a:r>
              <a:rPr lang="zh-CN" altLang="en-US" b="0" i="0" u="none" strike="noStrike" dirty="0">
                <a:solidFill>
                  <a:srgbClr val="292934"/>
                </a:solidFill>
                <a:effectLst/>
                <a:latin typeface="Arial" panose="020B0604020202020204" pitchFamily="34" charset="0"/>
              </a:rPr>
              <a:t>年降为</a:t>
            </a:r>
            <a:r>
              <a:rPr lang="en-US" altLang="zh-CN" b="0" i="0" u="none" strike="noStrike" dirty="0">
                <a:solidFill>
                  <a:srgbClr val="292934"/>
                </a:solidFill>
                <a:effectLst/>
                <a:latin typeface="Arial" panose="020B0604020202020204" pitchFamily="34" charset="0"/>
              </a:rPr>
              <a:t>14</a:t>
            </a:r>
            <a:r>
              <a:rPr lang="zh-CN" altLang="en-US" b="0" i="0" u="none" strike="noStrike" dirty="0">
                <a:solidFill>
                  <a:srgbClr val="292934"/>
                </a:solidFill>
                <a:effectLst/>
                <a:latin typeface="Arial" panose="020B0604020202020204" pitchFamily="34" charset="0"/>
              </a:rPr>
              <a:t>亿，预计老年人口占</a:t>
            </a:r>
            <a:r>
              <a:rPr lang="en-US" altLang="zh-CN" b="0" i="0" u="none" strike="noStrike" dirty="0">
                <a:solidFill>
                  <a:srgbClr val="292934"/>
                </a:solidFill>
                <a:effectLst/>
                <a:latin typeface="Arial" panose="020B0604020202020204" pitchFamily="34" charset="0"/>
              </a:rPr>
              <a:t>25.6%</a:t>
            </a:r>
            <a:r>
              <a:rPr lang="zh-CN" altLang="en-US" b="0" i="0" u="none" strike="noStrike" dirty="0">
                <a:solidFill>
                  <a:srgbClr val="292934"/>
                </a:solidFill>
                <a:effectLst/>
                <a:latin typeface="Arial" panose="020B0604020202020204" pitchFamily="34" charset="0"/>
              </a:rPr>
              <a:t>，劳动人口占</a:t>
            </a:r>
            <a:r>
              <a:rPr lang="en-US" altLang="zh-CN" b="0" i="0" u="none" strike="noStrike" dirty="0">
                <a:solidFill>
                  <a:srgbClr val="292934"/>
                </a:solidFill>
                <a:effectLst/>
                <a:latin typeface="Arial" panose="020B0604020202020204" pitchFamily="34" charset="0"/>
              </a:rPr>
              <a:t>59.8%</a:t>
            </a:r>
            <a:r>
              <a:rPr lang="zh-CN" altLang="en-US" b="0" i="0" u="none" strike="noStrike" dirty="0">
                <a:solidFill>
                  <a:srgbClr val="292934"/>
                </a:solidFill>
                <a:effectLst/>
                <a:latin typeface="Arial" panose="020B0604020202020204" pitchFamily="34" charset="0"/>
              </a:rPr>
              <a:t>，少儿人口占</a:t>
            </a:r>
            <a:r>
              <a:rPr lang="en-US" altLang="zh-CN" b="0" i="0" u="none" strike="noStrike" dirty="0">
                <a:solidFill>
                  <a:srgbClr val="292934"/>
                </a:solidFill>
                <a:effectLst/>
                <a:latin typeface="Arial" panose="020B0604020202020204" pitchFamily="34" charset="0"/>
              </a:rPr>
              <a:t>14.1%</a:t>
            </a:r>
            <a:r>
              <a:rPr lang="zh-CN" altLang="en-US" b="0" i="0" u="none" strike="noStrike" dirty="0">
                <a:solidFill>
                  <a:srgbClr val="292934"/>
                </a:solidFill>
                <a:effectLst/>
                <a:latin typeface="Arial" panose="020B0604020202020204" pitchFamily="34" charset="0"/>
              </a:rPr>
              <a:t>，人口结构将从长方形变成倒金字塔形。</a:t>
            </a:r>
            <a:endParaRPr lang="en-US" altLang="zh-CN" b="0" i="0" u="none" strike="noStrike" dirty="0">
              <a:solidFill>
                <a:srgbClr val="292934"/>
              </a:solidFill>
              <a:effectLst/>
              <a:latin typeface="Arial" panose="020B0604020202020204" pitchFamily="34" charset="0"/>
            </a:endParaRPr>
          </a:p>
          <a:p>
            <a:pPr algn="just">
              <a:buFont typeface="Arial" panose="020B0604020202020204" pitchFamily="34" charset="0"/>
              <a:buChar char="•"/>
            </a:pPr>
            <a:r>
              <a:rPr lang="zh-CN" altLang="en-US" b="0" i="0" u="none" strike="noStrike" dirty="0">
                <a:solidFill>
                  <a:srgbClr val="000000"/>
                </a:solidFill>
                <a:effectLst/>
                <a:latin typeface="PingFang SC" panose="020B0400000000000000" pitchFamily="34" charset="-122"/>
                <a:ea typeface="PingFang SC" panose="020B0400000000000000" pitchFamily="34" charset="-122"/>
              </a:rPr>
              <a:t>人口老龄化程度进一步加深，未来一段时期将持续面临人口长期均衡发展的压力。</a:t>
            </a:r>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11</a:t>
            </a:fld>
            <a:endParaRPr lang="en-CN"/>
          </a:p>
        </p:txBody>
      </p:sp>
    </p:spTree>
    <p:extLst>
      <p:ext uri="{BB962C8B-B14F-4D97-AF65-F5344CB8AC3E}">
        <p14:creationId xmlns:p14="http://schemas.microsoft.com/office/powerpoint/2010/main" val="1038483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12</a:t>
            </a:fld>
            <a:endParaRPr lang="en-CN"/>
          </a:p>
        </p:txBody>
      </p:sp>
    </p:spTree>
    <p:extLst>
      <p:ext uri="{BB962C8B-B14F-4D97-AF65-F5344CB8AC3E}">
        <p14:creationId xmlns:p14="http://schemas.microsoft.com/office/powerpoint/2010/main" val="76192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i="0" u="none" strike="noStrike" dirty="0">
              <a:solidFill>
                <a:srgbClr val="29293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DD16810-903A-B240-9EF5-646A9848DF79}" type="slidenum">
              <a:rPr lang="en-CN" smtClean="0"/>
              <a:t>13</a:t>
            </a:fld>
            <a:endParaRPr lang="en-CN"/>
          </a:p>
        </p:txBody>
      </p:sp>
    </p:spTree>
    <p:extLst>
      <p:ext uri="{BB962C8B-B14F-4D97-AF65-F5344CB8AC3E}">
        <p14:creationId xmlns:p14="http://schemas.microsoft.com/office/powerpoint/2010/main" val="2076250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8" name="直接连接符 7"/>
          <p:cNvCxnSpPr/>
          <p:nvPr userDrawn="1"/>
        </p:nvCxnSpPr>
        <p:spPr>
          <a:xfrm flipV="1">
            <a:off x="609600" y="1587985"/>
            <a:ext cx="10982036" cy="9237"/>
          </a:xfrm>
          <a:prstGeom prst="line">
            <a:avLst/>
          </a:prstGeom>
          <a:ln w="38100">
            <a:solidFill>
              <a:srgbClr val="1A5AA1"/>
            </a:solidFill>
          </a:ln>
        </p:spPr>
        <p:style>
          <a:lnRef idx="1">
            <a:schemeClr val="accent5"/>
          </a:lnRef>
          <a:fillRef idx="0">
            <a:schemeClr val="accent5"/>
          </a:fillRef>
          <a:effectRef idx="0">
            <a:schemeClr val="accent5"/>
          </a:effectRef>
          <a:fontRef idx="minor">
            <a:schemeClr val="tx1"/>
          </a:fontRef>
        </p:style>
      </p:cxnSp>
      <p:sp>
        <p:nvSpPr>
          <p:cNvPr id="10" name="文本占位符 9"/>
          <p:cNvSpPr>
            <a:spLocks noGrp="1"/>
          </p:cNvSpPr>
          <p:nvPr>
            <p:ph type="body" sz="quarter" idx="10" hasCustomPrompt="1"/>
          </p:nvPr>
        </p:nvSpPr>
        <p:spPr>
          <a:xfrm>
            <a:off x="507683" y="6289359"/>
            <a:ext cx="10779153" cy="253681"/>
          </a:xfrm>
          <a:prstGeom prst="rect">
            <a:avLst/>
          </a:prstGeom>
        </p:spPr>
        <p:txBody>
          <a:bodyPr/>
          <a:lstStyle>
            <a:lvl1pPr marL="0" indent="0">
              <a:buNone/>
              <a:defRPr sz="1200">
                <a:solidFill>
                  <a:schemeClr val="accent3">
                    <a:lumMod val="50000"/>
                  </a:schemeClr>
                </a:solidFill>
                <a:latin typeface="楷体" panose="02010609060101010101" pitchFamily="49" charset="-122"/>
                <a:ea typeface="楷体" panose="02010609060101010101" pitchFamily="49" charset="-122"/>
              </a:defRPr>
            </a:lvl1pPr>
            <a:lvl5pPr marL="1828800" indent="0">
              <a:buNone/>
              <a:defRPr/>
            </a:lvl5pPr>
          </a:lstStyle>
          <a:p>
            <a:pPr lvl="0"/>
            <a:r>
              <a:rPr lang="zh-CN" altLang="en-US" dirty="0"/>
              <a:t>注：</a:t>
            </a:r>
          </a:p>
        </p:txBody>
      </p:sp>
      <p:sp>
        <p:nvSpPr>
          <p:cNvPr id="13" name="文本占位符 12"/>
          <p:cNvSpPr>
            <a:spLocks noGrp="1"/>
          </p:cNvSpPr>
          <p:nvPr>
            <p:ph type="body" sz="quarter" idx="11"/>
          </p:nvPr>
        </p:nvSpPr>
        <p:spPr>
          <a:xfrm>
            <a:off x="1293090" y="743967"/>
            <a:ext cx="10298546" cy="461665"/>
          </a:xfrm>
          <a:prstGeom prst="rect">
            <a:avLst/>
          </a:prstGeom>
          <a:noFill/>
        </p:spPr>
        <p:txBody>
          <a:bodyPr wrap="square" rtlCol="0" anchor="ctr">
            <a:spAutoFit/>
          </a:bodyPr>
          <a:lstStyle>
            <a:lvl1pPr>
              <a:defRPr lang="zh-CN" altLang="en-US" sz="2400" b="1" dirty="0">
                <a:solidFill>
                  <a:srgbClr val="1A5AA1"/>
                </a:solidFill>
                <a:latin typeface="Times New Roman" panose="02020603050405020304" pitchFamily="18" charset="0"/>
                <a:ea typeface="楷体" panose="02010609060101010101" charset="-122"/>
                <a:cs typeface="Times New Roman" panose="02020603050405020304" pitchFamily="18" charset="0"/>
              </a:defRPr>
            </a:lvl1pPr>
          </a:lstStyle>
          <a:p>
            <a:pPr marL="0" marR="0" lvl="0" indent="0" fontAlgn="auto">
              <a:lnSpc>
                <a:spcPct val="100000"/>
              </a:lnSpc>
              <a:spcBef>
                <a:spcPts val="0"/>
              </a:spcBef>
              <a:spcAft>
                <a:spcPts val="0"/>
              </a:spcAft>
              <a:buClrTx/>
              <a:buSzTx/>
              <a:buFontTx/>
              <a:buNone/>
              <a:tabLst/>
            </a:pPr>
            <a:endParaRPr lang="zh-CN" altLang="en-US" dirty="0"/>
          </a:p>
        </p:txBody>
      </p:sp>
    </p:spTree>
    <p:extLst>
      <p:ext uri="{BB962C8B-B14F-4D97-AF65-F5344CB8AC3E}">
        <p14:creationId xmlns:p14="http://schemas.microsoft.com/office/powerpoint/2010/main" val="2517039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958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6E001-D2E3-4CE2-90CA-C1F625E02683}" type="datetime1">
              <a:rPr lang="zh-CN" altLang="en-US" smtClean="0"/>
              <a:t>2023/1/2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8AF7D-E901-4741-8410-802E5F2CB8BF}" type="slidenum">
              <a:rPr lang="zh-CN" altLang="en-US" smtClean="0"/>
              <a:t>‹#›</a:t>
            </a:fld>
            <a:endParaRPr lang="zh-CN" altLang="en-US"/>
          </a:p>
        </p:txBody>
      </p:sp>
      <p:pic>
        <p:nvPicPr>
          <p:cNvPr id="2" name="图片 1">
            <a:extLst>
              <a:ext uri="{FF2B5EF4-FFF2-40B4-BE49-F238E27FC236}">
                <a16:creationId xmlns:a16="http://schemas.microsoft.com/office/drawing/2014/main" id="{200AEF2B-A4B5-D7CE-E97C-D7B78526F481}"/>
              </a:ext>
            </a:extLst>
          </p:cNvPr>
          <p:cNvPicPr>
            <a:picLocks noChangeAspect="1"/>
          </p:cNvPicPr>
          <p:nvPr userDrawn="1"/>
        </p:nvPicPr>
        <p:blipFill>
          <a:blip r:embed="rId4"/>
          <a:stretch>
            <a:fillRect/>
          </a:stretch>
        </p:blipFill>
        <p:spPr>
          <a:xfrm>
            <a:off x="69273" y="434190"/>
            <a:ext cx="1223818" cy="956108"/>
          </a:xfrm>
          <a:prstGeom prst="rect">
            <a:avLst/>
          </a:prstGeom>
        </p:spPr>
      </p:pic>
    </p:spTree>
    <p:extLst>
      <p:ext uri="{BB962C8B-B14F-4D97-AF65-F5344CB8AC3E}">
        <p14:creationId xmlns:p14="http://schemas.microsoft.com/office/powerpoint/2010/main" val="121762375"/>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eeprettyface.com/index.html" TargetMode="Externa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5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arxiv.org/abs/1710.10196v3" TargetMode="External"/><Relationship Id="rId3" Type="http://schemas.openxmlformats.org/officeDocument/2006/relationships/image" Target="../media/image4.png"/><Relationship Id="rId7" Type="http://schemas.openxmlformats.org/officeDocument/2006/relationships/hyperlink" Target="https://arxiv.org/abs/1409.1556v6"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arxiv.org/abs/1912.11035v1" TargetMode="External"/><Relationship Id="rId11" Type="http://schemas.openxmlformats.org/officeDocument/2006/relationships/hyperlink" Target="https://arxiv.org/abs/2106.12423v4" TargetMode="External"/><Relationship Id="rId5" Type="http://schemas.openxmlformats.org/officeDocument/2006/relationships/hyperlink" Target="https://arxiv.org/abs/1511.06434v2" TargetMode="External"/><Relationship Id="rId10" Type="http://schemas.openxmlformats.org/officeDocument/2006/relationships/hyperlink" Target="http://www.joca.cn/EN/10.11772/j.issn.1001-9081.2020071059" TargetMode="External"/><Relationship Id="rId4" Type="http://schemas.openxmlformats.org/officeDocument/2006/relationships/hyperlink" Target="https://arxiv.org/abs/1406.2661" TargetMode="External"/><Relationship Id="rId9" Type="http://schemas.openxmlformats.org/officeDocument/2006/relationships/hyperlink" Target="https://arxiv.org/abs/1704.00028v3"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blog.csdn.net/qingfengxd1/article/details/109449041" TargetMode="External"/><Relationship Id="rId13" Type="http://schemas.openxmlformats.org/officeDocument/2006/relationships/hyperlink" Target="https://www.jianshu.com/p/e8e1bb5b3af8" TargetMode="External"/><Relationship Id="rId3" Type="http://schemas.openxmlformats.org/officeDocument/2006/relationships/image" Target="../media/image4.png"/><Relationship Id="rId7" Type="http://schemas.openxmlformats.org/officeDocument/2006/relationships/hyperlink" Target="https://blog.csdn.net/qq_27871973/article/details/96724270" TargetMode="External"/><Relationship Id="rId12" Type="http://schemas.openxmlformats.org/officeDocument/2006/relationships/hyperlink" Target="https://github.com/igul222/improved_wgan_trainin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github.com/a312863063/seeprettyface-generator-wanghong" TargetMode="External"/><Relationship Id="rId11" Type="http://schemas.openxmlformats.org/officeDocument/2006/relationships/hyperlink" Target="https://blog.csdn.net/Asdas_/article/details/105011438" TargetMode="External"/><Relationship Id="rId5" Type="http://schemas.openxmlformats.org/officeDocument/2006/relationships/hyperlink" Target="https://blog.csdn.net/weixin_43917574/article/details/114440810" TargetMode="External"/><Relationship Id="rId15" Type="http://schemas.openxmlformats.org/officeDocument/2006/relationships/hyperlink" Target="https://blog.csdn.net/Sakura55/article/details/81512600" TargetMode="External"/><Relationship Id="rId10" Type="http://schemas.openxmlformats.org/officeDocument/2006/relationships/hyperlink" Target="https://zhuanlan.zhihu.com/p/32698042" TargetMode="External"/><Relationship Id="rId4" Type="http://schemas.openxmlformats.org/officeDocument/2006/relationships/hyperlink" Target="https://blog.csdn.net/qq_20095389/article/details/89027141" TargetMode="External"/><Relationship Id="rId9" Type="http://schemas.openxmlformats.org/officeDocument/2006/relationships/hyperlink" Target="https://blog.csdn.net/u011754972/article/details/118579029" TargetMode="External"/><Relationship Id="rId14" Type="http://schemas.openxmlformats.org/officeDocument/2006/relationships/hyperlink" Target="https://www.cnblogs.com/ai-learning-blogs/p/13730487.html"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HaoRan-hash/DCGAN" TargetMode="External"/><Relationship Id="rId3" Type="http://schemas.openxmlformats.org/officeDocument/2006/relationships/image" Target="../media/image4.png"/><Relationship Id="rId7" Type="http://schemas.openxmlformats.org/officeDocument/2006/relationships/hyperlink" Target="https://github.com/darr/DCGAN" TargetMode="External"/><Relationship Id="rId12" Type="http://schemas.openxmlformats.org/officeDocument/2006/relationships/hyperlink" Target="https://zhuanlan.zhihu.com/p/460777014"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github.com/mapa17/DCGAN" TargetMode="External"/><Relationship Id="rId11" Type="http://schemas.openxmlformats.org/officeDocument/2006/relationships/hyperlink" Target="https://github.com/machrisaa/tensorflow-vgg" TargetMode="External"/><Relationship Id="rId5" Type="http://schemas.openxmlformats.org/officeDocument/2006/relationships/hyperlink" Target="https://github.com/tensorlayer/dcgan" TargetMode="External"/><Relationship Id="rId10" Type="http://schemas.openxmlformats.org/officeDocument/2006/relationships/hyperlink" Target="https://github.com/martinarjovsky/WassersteinGAN" TargetMode="External"/><Relationship Id="rId4" Type="http://schemas.openxmlformats.org/officeDocument/2006/relationships/hyperlink" Target="https://zhuanlan.zhihu.com/p/47301710" TargetMode="External"/><Relationship Id="rId9" Type="http://schemas.openxmlformats.org/officeDocument/2006/relationships/hyperlink" Target="https://github.com/ChengBinJin/WGAN-TensorFlow" TargetMode="External"/></Relationships>
</file>

<file path=ppt/slides/_rels/slide59.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eeprettyface.com/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1"/>
          <p:cNvSpPr/>
          <p:nvPr>
            <p:custDataLst>
              <p:tags r:id="rId2"/>
            </p:custDataLst>
          </p:nvPr>
        </p:nvSpPr>
        <p:spPr>
          <a:xfrm>
            <a:off x="0" y="4513006"/>
            <a:ext cx="2344994" cy="234499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直角三角形 2"/>
          <p:cNvSpPr/>
          <p:nvPr>
            <p:custDataLst>
              <p:tags r:id="rId3"/>
            </p:custDataLst>
          </p:nvPr>
        </p:nvSpPr>
        <p:spPr>
          <a:xfrm flipH="1">
            <a:off x="6351939" y="3519948"/>
            <a:ext cx="5840061" cy="3338052"/>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文本框 19"/>
          <p:cNvSpPr txBox="1"/>
          <p:nvPr/>
        </p:nvSpPr>
        <p:spPr>
          <a:xfrm>
            <a:off x="2178797" y="2292240"/>
            <a:ext cx="7834053" cy="132343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mn-cs"/>
              </a:rPr>
              <a:t>基于</a:t>
            </a:r>
            <a:r>
              <a:rPr kumimoji="0" lang="en-US" altLang="zh-CN" sz="4000" b="1" i="0" u="none" strike="noStrike" kern="1200" cap="none" spc="0" normalizeH="0" baseline="0" noProof="0" dirty="0" err="1">
                <a:ln>
                  <a:noFill/>
                </a:ln>
                <a:solidFill>
                  <a:srgbClr val="1A5AA1"/>
                </a:solidFill>
                <a:effectLst/>
                <a:uLnTx/>
                <a:uFillTx/>
                <a:latin typeface="楷体" panose="02010609060101010101" charset="-122"/>
                <a:ea typeface="楷体" panose="02010609060101010101" charset="-122"/>
                <a:cs typeface="+mn-cs"/>
              </a:rPr>
              <a:t>DCGan</a:t>
            </a:r>
            <a:r>
              <a:rPr kumimoji="0" lang="zh-CN" altLang="en-US" sz="40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mn-cs"/>
              </a:rPr>
              <a:t>和</a:t>
            </a:r>
            <a:r>
              <a:rPr kumimoji="0" lang="en-US" altLang="zh-CN" sz="40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mn-cs"/>
              </a:rPr>
              <a:t>VGG</a:t>
            </a:r>
            <a:r>
              <a:rPr kumimoji="0" lang="zh-CN" altLang="en-US" sz="40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mn-cs"/>
              </a:rPr>
              <a:t>模型的虚假图像的生成与识别</a:t>
            </a:r>
          </a:p>
        </p:txBody>
      </p:sp>
      <p:sp>
        <p:nvSpPr>
          <p:cNvPr id="21" name="文本框 20"/>
          <p:cNvSpPr txBox="1"/>
          <p:nvPr/>
        </p:nvSpPr>
        <p:spPr>
          <a:xfrm>
            <a:off x="2763971" y="3788267"/>
            <a:ext cx="6663707" cy="369332"/>
          </a:xfrm>
          <a:prstGeom prst="rect">
            <a:avLst/>
          </a:prstGeom>
          <a:noFill/>
        </p:spPr>
        <p:txBody>
          <a:bodyPr wrap="square" rtlCol="0" anchor="t" anchorCtr="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1A5AA1"/>
                </a:solidFill>
                <a:latin typeface="楷体" panose="02010609060101010101" charset="-122"/>
                <a:ea typeface="楷体" panose="02010609060101010101" charset="-122"/>
              </a:rPr>
              <a:t>                         </a:t>
            </a:r>
            <a:r>
              <a:rPr lang="en-US" altLang="zh-CN" b="1" dirty="0">
                <a:solidFill>
                  <a:srgbClr val="1A5AA1"/>
                </a:solidFill>
                <a:latin typeface="楷体" panose="02010609060101010101" charset="-122"/>
                <a:ea typeface="楷体" panose="02010609060101010101" charset="-122"/>
              </a:rPr>
              <a:t>DSBA 22</a:t>
            </a:r>
            <a:r>
              <a:rPr lang="zh-CN" altLang="en-US" b="1" dirty="0">
                <a:solidFill>
                  <a:srgbClr val="1A5AA1"/>
                </a:solidFill>
                <a:latin typeface="楷体" panose="02010609060101010101" charset="-122"/>
                <a:ea typeface="楷体" panose="02010609060101010101" charset="-122"/>
              </a:rPr>
              <a:t>   于越   </a:t>
            </a:r>
            <a:r>
              <a:rPr lang="en-US" altLang="zh-CN" b="1" dirty="0">
                <a:solidFill>
                  <a:srgbClr val="1A5AA1"/>
                </a:solidFill>
                <a:latin typeface="楷体" panose="02010609060101010101" charset="-122"/>
                <a:ea typeface="楷体" panose="02010609060101010101" charset="-122"/>
              </a:rPr>
              <a:t>22210690119</a:t>
            </a:r>
            <a:r>
              <a:rPr lang="zh-CN" altLang="en-US" b="1" dirty="0">
                <a:solidFill>
                  <a:srgbClr val="1A5AA1"/>
                </a:solidFill>
                <a:latin typeface="楷体" panose="02010609060101010101" charset="-122"/>
                <a:ea typeface="楷体" panose="02010609060101010101" charset="-122"/>
              </a:rPr>
              <a:t> </a:t>
            </a:r>
            <a:endParaRPr kumimoji="0" lang="zh-CN" altLang="en-US" sz="18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mn-cs"/>
            </a:endParaRPr>
          </a:p>
        </p:txBody>
      </p:sp>
      <p:cxnSp>
        <p:nvCxnSpPr>
          <p:cNvPr id="23" name="直接连接符 22"/>
          <p:cNvCxnSpPr/>
          <p:nvPr/>
        </p:nvCxnSpPr>
        <p:spPr>
          <a:xfrm flipV="1">
            <a:off x="2554898" y="3643630"/>
            <a:ext cx="7200000" cy="20955"/>
          </a:xfrm>
          <a:prstGeom prst="line">
            <a:avLst/>
          </a:prstGeom>
          <a:noFill/>
          <a:ln w="19050" cap="flat" cmpd="sng" algn="ctr">
            <a:solidFill>
              <a:srgbClr val="1A5AA1"/>
            </a:solidFill>
            <a:prstDash val="solid"/>
            <a:miter lim="800000"/>
          </a:ln>
          <a:effectLst/>
        </p:spPr>
      </p:cxnSp>
    </p:spTree>
    <p:custDataLst>
      <p:tags r:id="rId1"/>
    </p:custDataLst>
    <p:extLst>
      <p:ext uri="{BB962C8B-B14F-4D97-AF65-F5344CB8AC3E}">
        <p14:creationId xmlns:p14="http://schemas.microsoft.com/office/powerpoint/2010/main" val="1536056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数据导入和预处理</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代码介绍</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C2527E7A-FBC1-E509-5A4C-36BE0C4A0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83" y="1319015"/>
            <a:ext cx="8464985" cy="5308873"/>
          </a:xfrm>
          <a:prstGeom prst="rect">
            <a:avLst/>
          </a:prstGeom>
        </p:spPr>
      </p:pic>
      <p:sp>
        <p:nvSpPr>
          <p:cNvPr id="8" name="文本框 7">
            <a:extLst>
              <a:ext uri="{FF2B5EF4-FFF2-40B4-BE49-F238E27FC236}">
                <a16:creationId xmlns:a16="http://schemas.microsoft.com/office/drawing/2014/main" id="{AF0EABD6-DE4E-8DC6-6159-19B0A1ED2A62}"/>
              </a:ext>
            </a:extLst>
          </p:cNvPr>
          <p:cNvSpPr txBox="1"/>
          <p:nvPr/>
        </p:nvSpPr>
        <p:spPr>
          <a:xfrm>
            <a:off x="9520928" y="1151229"/>
            <a:ext cx="2310431" cy="5909310"/>
          </a:xfrm>
          <a:prstGeom prst="rect">
            <a:avLst/>
          </a:prstGeom>
          <a:noFill/>
        </p:spPr>
        <p:txBody>
          <a:bodyPr wrap="square" rtlCol="0">
            <a:spAutoFit/>
          </a:bodyPr>
          <a:lstStyle/>
          <a:p>
            <a:r>
              <a:rPr lang="en-US" altLang="zh-CN" dirty="0" err="1">
                <a:latin typeface="楷体" panose="02010609060101010101" pitchFamily="49" charset="-122"/>
                <a:ea typeface="楷体" panose="02010609060101010101" pitchFamily="49" charset="-122"/>
              </a:rPr>
              <a:t>DataLoader</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类：</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此前的</a:t>
            </a:r>
            <a:r>
              <a:rPr lang="en-US" altLang="zh-CN" dirty="0" err="1">
                <a:latin typeface="楷体" panose="02010609060101010101" pitchFamily="49" charset="-122"/>
                <a:ea typeface="楷体" panose="02010609060101010101" pitchFamily="49" charset="-122"/>
              </a:rPr>
              <a:t>cv_imread</a:t>
            </a:r>
            <a:r>
              <a:rPr lang="zh-CN" altLang="en-US" dirty="0">
                <a:latin typeface="楷体" panose="02010609060101010101" pitchFamily="49" charset="-122"/>
                <a:ea typeface="楷体" panose="02010609060101010101" pitchFamily="49" charset="-122"/>
              </a:rPr>
              <a:t>函数用于读取图像数据路径且将图像转为</a:t>
            </a:r>
            <a:r>
              <a:rPr lang="en-US" altLang="zh-CN" dirty="0">
                <a:latin typeface="楷体" panose="02010609060101010101" pitchFamily="49" charset="-122"/>
                <a:ea typeface="楷体" panose="02010609060101010101" pitchFamily="49" charset="-122"/>
              </a:rPr>
              <a:t>BGR</a:t>
            </a:r>
            <a:r>
              <a:rPr lang="zh-CN" altLang="en-US" dirty="0">
                <a:latin typeface="楷体" panose="02010609060101010101" pitchFamily="49" charset="-122"/>
                <a:ea typeface="楷体" panose="02010609060101010101" pitchFamily="49" charset="-122"/>
              </a:rPr>
              <a:t>三通道格式。而此处的这个类及其包含的函数用于真正地读取数据和对图像进行部分预处理。</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该类的初始化部分列举出了所有使用较多的图片格式类型，后续在目标文件路径中查找符合这些可能的图片格式的所有文件，这一做法不但有利于不同类型的图片数据的导入，而且便于后续的图像预处理操作。</a:t>
            </a:r>
            <a:endParaRPr lang="en-US" altLang="zh-CN" dirty="0">
              <a:latin typeface="楷体" panose="02010609060101010101" pitchFamily="49" charset="-122"/>
              <a:ea typeface="楷体" panose="02010609060101010101" pitchFamily="49" charset="-122"/>
            </a:endParaRPr>
          </a:p>
          <a:p>
            <a:endParaRPr lang="zh-CN" altLang="en-US" dirty="0"/>
          </a:p>
        </p:txBody>
      </p:sp>
    </p:spTree>
    <p:extLst>
      <p:ext uri="{BB962C8B-B14F-4D97-AF65-F5344CB8AC3E}">
        <p14:creationId xmlns:p14="http://schemas.microsoft.com/office/powerpoint/2010/main" val="224601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数据导入和预处理</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代码介绍</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CEED6FB1-4541-6395-BF61-915E9CF55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1214547"/>
            <a:ext cx="5626389" cy="1930499"/>
          </a:xfrm>
          <a:prstGeom prst="rect">
            <a:avLst/>
          </a:prstGeom>
        </p:spPr>
      </p:pic>
      <p:sp>
        <p:nvSpPr>
          <p:cNvPr id="10" name="文本框 9">
            <a:extLst>
              <a:ext uri="{FF2B5EF4-FFF2-40B4-BE49-F238E27FC236}">
                <a16:creationId xmlns:a16="http://schemas.microsoft.com/office/drawing/2014/main" id="{FCA1B80E-E79F-E441-BF4C-2801F15DCE1D}"/>
              </a:ext>
            </a:extLst>
          </p:cNvPr>
          <p:cNvSpPr txBox="1"/>
          <p:nvPr/>
        </p:nvSpPr>
        <p:spPr>
          <a:xfrm>
            <a:off x="7573466" y="1016525"/>
            <a:ext cx="4164646" cy="2585323"/>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在图像数据导入后，需要对图像进行归一化处理。此前的类初始化过程中已经将图像数据转为</a:t>
            </a:r>
            <a:r>
              <a:rPr lang="en-US" altLang="zh-CN" dirty="0" err="1">
                <a:latin typeface="楷体" panose="02010609060101010101" pitchFamily="49" charset="-122"/>
                <a:ea typeface="楷体" panose="02010609060101010101" pitchFamily="49" charset="-122"/>
              </a:rPr>
              <a:t>ndarray</a:t>
            </a:r>
            <a:r>
              <a:rPr lang="zh-CN" altLang="en-US" dirty="0">
                <a:latin typeface="楷体" panose="02010609060101010101" pitchFamily="49" charset="-122"/>
                <a:ea typeface="楷体" panose="02010609060101010101" pitchFamily="49" charset="-122"/>
              </a:rPr>
              <a:t>格式，在此处，将所有</a:t>
            </a:r>
            <a:r>
              <a:rPr lang="en-US" altLang="zh-CN" dirty="0">
                <a:latin typeface="楷体" panose="02010609060101010101" pitchFamily="49" charset="-122"/>
                <a:ea typeface="楷体" panose="02010609060101010101" pitchFamily="49" charset="-122"/>
              </a:rPr>
              <a:t>float32</a:t>
            </a:r>
            <a:r>
              <a:rPr lang="zh-CN" altLang="en-US" dirty="0">
                <a:latin typeface="楷体" panose="02010609060101010101" pitchFamily="49" charset="-122"/>
                <a:ea typeface="楷体" panose="02010609060101010101" pitchFamily="49" charset="-122"/>
              </a:rPr>
              <a:t>格式的数字</a:t>
            </a:r>
            <a:r>
              <a:rPr lang="en-US" altLang="zh-CN" dirty="0">
                <a:latin typeface="楷体" panose="02010609060101010101" pitchFamily="49" charset="-122"/>
                <a:ea typeface="楷体" panose="02010609060101010101" pitchFamily="49" charset="-122"/>
              </a:rPr>
              <a:t>normalize</a:t>
            </a:r>
            <a:r>
              <a:rPr lang="zh-CN" altLang="en-US" dirty="0">
                <a:latin typeface="楷体" panose="02010609060101010101" pitchFamily="49" charset="-122"/>
                <a:ea typeface="楷体" panose="02010609060101010101" pitchFamily="49" charset="-122"/>
              </a:rPr>
              <a:t>至区间</a:t>
            </a:r>
            <a:r>
              <a:rPr lang="en-US" altLang="zh-CN" dirty="0">
                <a:latin typeface="楷体" panose="02010609060101010101" pitchFamily="49" charset="-122"/>
                <a:ea typeface="楷体" panose="02010609060101010101" pitchFamily="49" charset="-122"/>
              </a:rPr>
              <a:t>[0,1]</a:t>
            </a:r>
            <a:r>
              <a:rPr lang="zh-CN" altLang="en-US" dirty="0">
                <a:latin typeface="楷体" panose="02010609060101010101" pitchFamily="49" charset="-122"/>
                <a:ea typeface="楷体" panose="02010609060101010101" pitchFamily="49" charset="-122"/>
              </a:rPr>
              <a:t>范围内进行归一化操作。这一做法一方面是</a:t>
            </a:r>
            <a:r>
              <a:rPr lang="zh-CN" altLang="en-US" b="0" i="0" dirty="0">
                <a:effectLst/>
                <a:latin typeface="楷体" panose="02010609060101010101" pitchFamily="49" charset="-122"/>
                <a:ea typeface="楷体" panose="02010609060101010101" pitchFamily="49" charset="-122"/>
              </a:rPr>
              <a:t>加快训练网络的收敛性，另一方面是归纳统一样本的统计分布性。而且这一做法也可以使得图像抵抗几何变换的攻击。</a:t>
            </a:r>
            <a:endParaRPr lang="zh-CN" altLang="en-US" dirty="0">
              <a:latin typeface="楷体" panose="02010609060101010101" pitchFamily="49" charset="-122"/>
              <a:ea typeface="楷体" panose="02010609060101010101" pitchFamily="49" charset="-122"/>
            </a:endParaRPr>
          </a:p>
        </p:txBody>
      </p:sp>
      <p:pic>
        <p:nvPicPr>
          <p:cNvPr id="12" name="图片 11">
            <a:extLst>
              <a:ext uri="{FF2B5EF4-FFF2-40B4-BE49-F238E27FC236}">
                <a16:creationId xmlns:a16="http://schemas.microsoft.com/office/drawing/2014/main" id="{056FB486-79A0-3F6C-F4D4-BCA2B5461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815" y="3208795"/>
            <a:ext cx="6478113" cy="3435761"/>
          </a:xfrm>
          <a:prstGeom prst="rect">
            <a:avLst/>
          </a:prstGeom>
        </p:spPr>
      </p:pic>
      <p:sp>
        <p:nvSpPr>
          <p:cNvPr id="13" name="文本框 12">
            <a:extLst>
              <a:ext uri="{FF2B5EF4-FFF2-40B4-BE49-F238E27FC236}">
                <a16:creationId xmlns:a16="http://schemas.microsoft.com/office/drawing/2014/main" id="{4EBBD0A2-8680-7DED-6B4B-8C0A452C53F6}"/>
              </a:ext>
            </a:extLst>
          </p:cNvPr>
          <p:cNvSpPr txBox="1"/>
          <p:nvPr/>
        </p:nvSpPr>
        <p:spPr>
          <a:xfrm>
            <a:off x="7643267" y="3749403"/>
            <a:ext cx="4094845" cy="313932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在导入数据部分，主要有两个作用。一方面，本人的图像生成是基于彩色三通道图像生成的，因此需要筛除灰度图。另一方面，将所有的图像依据像素进行格式裁剪（</a:t>
            </a:r>
            <a:r>
              <a:rPr lang="en-US" altLang="zh-CN" dirty="0">
                <a:latin typeface="楷体" panose="02010609060101010101" pitchFamily="49" charset="-122"/>
                <a:ea typeface="楷体" panose="02010609060101010101" pitchFamily="49" charset="-122"/>
              </a:rPr>
              <a:t>resize</a:t>
            </a:r>
            <a:r>
              <a:rPr lang="zh-CN" altLang="en-US" dirty="0">
                <a:latin typeface="楷体" panose="02010609060101010101" pitchFamily="49" charset="-122"/>
                <a:ea typeface="楷体" panose="02010609060101010101" pitchFamily="49" charset="-122"/>
              </a:rPr>
              <a:t>）。在这里，本人将所有的图像数据</a:t>
            </a:r>
            <a:r>
              <a:rPr lang="en-US" altLang="zh-CN" dirty="0">
                <a:latin typeface="楷体" panose="02010609060101010101" pitchFamily="49" charset="-122"/>
                <a:ea typeface="楷体" panose="02010609060101010101" pitchFamily="49" charset="-122"/>
              </a:rPr>
              <a:t>resize</a:t>
            </a:r>
            <a:r>
              <a:rPr lang="zh-CN" altLang="en-US" dirty="0">
                <a:latin typeface="楷体" panose="02010609060101010101" pitchFamily="49" charset="-122"/>
                <a:ea typeface="楷体" panose="02010609060101010101" pitchFamily="49" charset="-122"/>
              </a:rPr>
              <a:t>为</a:t>
            </a:r>
            <a:r>
              <a:rPr lang="en-US" altLang="zh-CN" dirty="0">
                <a:latin typeface="楷体" panose="02010609060101010101" pitchFamily="49" charset="-122"/>
                <a:ea typeface="楷体" panose="02010609060101010101" pitchFamily="49" charset="-122"/>
              </a:rPr>
              <a:t>64</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64</a:t>
            </a:r>
            <a:r>
              <a:rPr lang="zh-CN" altLang="en-US" dirty="0">
                <a:latin typeface="楷体" panose="02010609060101010101" pitchFamily="49" charset="-122"/>
                <a:ea typeface="楷体" panose="02010609060101010101" pitchFamily="49" charset="-122"/>
              </a:rPr>
              <a:t>的格式（减小图像的规模以减小计算量）。最后通过</a:t>
            </a:r>
            <a:r>
              <a:rPr lang="en-US" altLang="zh-CN" dirty="0">
                <a:latin typeface="楷体" panose="02010609060101010101" pitchFamily="49" charset="-122"/>
                <a:ea typeface="楷体" panose="02010609060101010101" pitchFamily="49" charset="-122"/>
              </a:rPr>
              <a:t>stack</a:t>
            </a:r>
            <a:r>
              <a:rPr lang="zh-CN" altLang="en-US" dirty="0">
                <a:latin typeface="楷体" panose="02010609060101010101" pitchFamily="49" charset="-122"/>
                <a:ea typeface="楷体" panose="02010609060101010101" pitchFamily="49" charset="-122"/>
              </a:rPr>
              <a:t>操作将所有的图像堆叠，形成</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维张量的常见格式（图像数量、图像高度、图像宽度、图像通道数）。</a:t>
            </a:r>
            <a:endParaRPr lang="en-US" altLang="zh-CN" dirty="0">
              <a:latin typeface="楷体" panose="02010609060101010101" pitchFamily="49" charset="-122"/>
              <a:ea typeface="楷体" panose="02010609060101010101" pitchFamily="49" charset="-122"/>
            </a:endParaRPr>
          </a:p>
          <a:p>
            <a:endParaRPr lang="zh-CN" altLang="en-US" dirty="0"/>
          </a:p>
        </p:txBody>
      </p:sp>
    </p:spTree>
    <p:extLst>
      <p:ext uri="{BB962C8B-B14F-4D97-AF65-F5344CB8AC3E}">
        <p14:creationId xmlns:p14="http://schemas.microsoft.com/office/powerpoint/2010/main" val="944422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数据导入和预处理</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代码介绍</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4CD1B606-7E01-2042-C2F8-7F6D0DCF1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51" y="1431676"/>
            <a:ext cx="7766449" cy="4800847"/>
          </a:xfrm>
          <a:prstGeom prst="rect">
            <a:avLst/>
          </a:prstGeom>
        </p:spPr>
      </p:pic>
      <p:sp>
        <p:nvSpPr>
          <p:cNvPr id="9" name="文本框 8">
            <a:extLst>
              <a:ext uri="{FF2B5EF4-FFF2-40B4-BE49-F238E27FC236}">
                <a16:creationId xmlns:a16="http://schemas.microsoft.com/office/drawing/2014/main" id="{88175C9E-331E-A189-8E85-52A1E75DE10F}"/>
              </a:ext>
            </a:extLst>
          </p:cNvPr>
          <p:cNvSpPr txBox="1"/>
          <p:nvPr/>
        </p:nvSpPr>
        <p:spPr>
          <a:xfrm>
            <a:off x="8362223" y="1086844"/>
            <a:ext cx="3317862" cy="5632311"/>
          </a:xfrm>
          <a:prstGeom prst="rect">
            <a:avLst/>
          </a:prstGeom>
          <a:noFill/>
        </p:spPr>
        <p:txBody>
          <a:bodyPr wrap="square" rtlCol="0">
            <a:spAutoFit/>
          </a:bodyPr>
          <a:lstStyle/>
          <a:p>
            <a:r>
              <a:rPr lang="en-US" altLang="zh-CN" dirty="0" err="1">
                <a:latin typeface="楷体" panose="02010609060101010101" pitchFamily="49" charset="-122"/>
                <a:ea typeface="楷体" panose="02010609060101010101" pitchFamily="49" charset="-122"/>
              </a:rPr>
              <a:t>load_batch</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 以批次导入数据：</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众所周知，深度学习中神经网络的训练是以一个一个</a:t>
            </a:r>
            <a:r>
              <a:rPr lang="en-US" altLang="zh-CN" dirty="0">
                <a:latin typeface="楷体" panose="02010609060101010101" pitchFamily="49" charset="-122"/>
                <a:ea typeface="楷体" panose="02010609060101010101" pitchFamily="49" charset="-122"/>
              </a:rPr>
              <a:t>batch</a:t>
            </a:r>
            <a:r>
              <a:rPr lang="zh-CN" altLang="en-US" dirty="0">
                <a:latin typeface="楷体" panose="02010609060101010101" pitchFamily="49" charset="-122"/>
                <a:ea typeface="楷体" panose="02010609060101010101" pitchFamily="49" charset="-122"/>
              </a:rPr>
              <a:t>进行的。因而也需要按照一定批次的大小导入数据。在此处本人设定默认的</a:t>
            </a:r>
            <a:r>
              <a:rPr lang="en-US" altLang="zh-CN" dirty="0">
                <a:latin typeface="楷体" panose="02010609060101010101" pitchFamily="49" charset="-122"/>
                <a:ea typeface="楷体" panose="02010609060101010101" pitchFamily="49" charset="-122"/>
              </a:rPr>
              <a:t>batch</a:t>
            </a:r>
            <a:r>
              <a:rPr lang="zh-CN" altLang="en-US" dirty="0">
                <a:latin typeface="楷体" panose="02010609060101010101" pitchFamily="49" charset="-122"/>
                <a:ea typeface="楷体" panose="02010609060101010101" pitchFamily="49" charset="-122"/>
              </a:rPr>
              <a:t>大小为</a:t>
            </a:r>
            <a:r>
              <a:rPr lang="en-US" altLang="zh-CN" dirty="0">
                <a:latin typeface="楷体" panose="02010609060101010101" pitchFamily="49" charset="-122"/>
                <a:ea typeface="楷体" panose="02010609060101010101" pitchFamily="49" charset="-122"/>
              </a:rPr>
              <a:t>128</a:t>
            </a:r>
            <a:r>
              <a:rPr lang="zh-CN" altLang="en-US" dirty="0">
                <a:latin typeface="楷体" panose="02010609060101010101" pitchFamily="49" charset="-122"/>
                <a:ea typeface="楷体" panose="02010609060101010101" pitchFamily="49" charset="-122"/>
              </a:rPr>
              <a:t>，且将数据分批次后，通过</a:t>
            </a:r>
            <a:r>
              <a:rPr lang="en-US" altLang="zh-CN" dirty="0">
                <a:latin typeface="楷体" panose="02010609060101010101" pitchFamily="49" charset="-122"/>
                <a:ea typeface="楷体" panose="02010609060101010101" pitchFamily="49" charset="-122"/>
              </a:rPr>
              <a:t>random</a:t>
            </a:r>
            <a:r>
              <a:rPr lang="zh-CN" altLang="en-US" dirty="0">
                <a:latin typeface="楷体" panose="02010609060101010101" pitchFamily="49" charset="-122"/>
                <a:ea typeface="楷体" panose="02010609060101010101" pitchFamily="49" charset="-122"/>
              </a:rPr>
              <a:t>包将所有的</a:t>
            </a:r>
            <a:r>
              <a:rPr lang="en-US" altLang="zh-CN" dirty="0">
                <a:latin typeface="楷体" panose="02010609060101010101" pitchFamily="49" charset="-122"/>
                <a:ea typeface="楷体" panose="02010609060101010101" pitchFamily="49" charset="-122"/>
              </a:rPr>
              <a:t>batch</a:t>
            </a:r>
            <a:r>
              <a:rPr lang="zh-CN" altLang="en-US" dirty="0">
                <a:latin typeface="楷体" panose="02010609060101010101" pitchFamily="49" charset="-122"/>
                <a:ea typeface="楷体" panose="02010609060101010101" pitchFamily="49" charset="-122"/>
              </a:rPr>
              <a:t>随意打乱，随机抽取</a:t>
            </a:r>
            <a:r>
              <a:rPr lang="en-US" altLang="zh-CN" dirty="0">
                <a:latin typeface="楷体" panose="02010609060101010101" pitchFamily="49" charset="-122"/>
                <a:ea typeface="楷体" panose="02010609060101010101" pitchFamily="49" charset="-122"/>
              </a:rPr>
              <a:t>batch</a:t>
            </a:r>
            <a:r>
              <a:rPr lang="zh-CN" altLang="en-US" dirty="0">
                <a:latin typeface="楷体" panose="02010609060101010101" pitchFamily="49" charset="-122"/>
                <a:ea typeface="楷体" panose="02010609060101010101" pitchFamily="49" charset="-122"/>
              </a:rPr>
              <a:t>进行训练。这里的随机性有助于提高训练稳健性，从而达到动态平衡。</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在此处对图像数据分批完成后，本人还是将一个个批次的数据堆叠，对单个批次的图像数据形成（</a:t>
            </a:r>
            <a:r>
              <a:rPr lang="en-US" altLang="zh-CN" dirty="0">
                <a:latin typeface="楷体" panose="02010609060101010101" pitchFamily="49" charset="-122"/>
                <a:ea typeface="楷体" panose="02010609060101010101" pitchFamily="49" charset="-122"/>
              </a:rPr>
              <a:t>128,64,64,3</a:t>
            </a:r>
            <a:r>
              <a:rPr lang="zh-CN" altLang="en-US" dirty="0">
                <a:latin typeface="楷体" panose="02010609060101010101" pitchFamily="49" charset="-122"/>
                <a:ea typeface="楷体" panose="02010609060101010101" pitchFamily="49" charset="-122"/>
              </a:rPr>
              <a:t>）的张量结构，与此同时对图像数据进行归一化操作，最后返回真正的单批次训练数据。</a:t>
            </a:r>
          </a:p>
        </p:txBody>
      </p:sp>
    </p:spTree>
    <p:extLst>
      <p:ext uri="{BB962C8B-B14F-4D97-AF65-F5344CB8AC3E}">
        <p14:creationId xmlns:p14="http://schemas.microsoft.com/office/powerpoint/2010/main" val="814251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网络结构介绍</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10" name="图片 9">
            <a:extLst>
              <a:ext uri="{FF2B5EF4-FFF2-40B4-BE49-F238E27FC236}">
                <a16:creationId xmlns:a16="http://schemas.microsoft.com/office/drawing/2014/main" id="{365FA80C-8063-762E-567E-2F7D004A6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32" y="1657759"/>
            <a:ext cx="7361860" cy="4161346"/>
          </a:xfrm>
          <a:prstGeom prst="rect">
            <a:avLst/>
          </a:prstGeom>
        </p:spPr>
      </p:pic>
      <p:sp>
        <p:nvSpPr>
          <p:cNvPr id="11" name="文本框 10">
            <a:extLst>
              <a:ext uri="{FF2B5EF4-FFF2-40B4-BE49-F238E27FC236}">
                <a16:creationId xmlns:a16="http://schemas.microsoft.com/office/drawing/2014/main" id="{8E0FAED4-D9E5-8753-E5AE-2F2DD5CFDFBC}"/>
              </a:ext>
            </a:extLst>
          </p:cNvPr>
          <p:cNvSpPr txBox="1"/>
          <p:nvPr/>
        </p:nvSpPr>
        <p:spPr>
          <a:xfrm>
            <a:off x="7959102" y="1294790"/>
            <a:ext cx="3631476" cy="4524315"/>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的网络结构由两大部分构成：生成器网络与鉴别器网络。在网络训练过程中，依据已有的数据向生成器输入噪声，输出虚假图像，将虚假图像与真实图像输入鉴别器当中，由鉴别器鉴别，输出参数后再度传入生成器，基于噪声进行生成器模型的微调，从而生成新的虚假图像再度与真实图像进行比较鉴别，如此反复，直到生成器生成的图像较难被鉴别出为止。</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这一过程很好地体现了该网络结构当中</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对抗</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的本质。通过生成器生成虚假图像与真实图像之间的对抗，不断提升生成虚假图像的质量。</a:t>
            </a:r>
          </a:p>
        </p:txBody>
      </p:sp>
    </p:spTree>
    <p:extLst>
      <p:ext uri="{BB962C8B-B14F-4D97-AF65-F5344CB8AC3E}">
        <p14:creationId xmlns:p14="http://schemas.microsoft.com/office/powerpoint/2010/main" val="170165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网络结构介绍</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8F972B5E-76B8-229F-86C1-78D4ED5DF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656" y="1016525"/>
            <a:ext cx="5635310" cy="2767340"/>
          </a:xfrm>
          <a:prstGeom prst="rect">
            <a:avLst/>
          </a:prstGeom>
        </p:spPr>
      </p:pic>
      <p:pic>
        <p:nvPicPr>
          <p:cNvPr id="8" name="图片 7">
            <a:extLst>
              <a:ext uri="{FF2B5EF4-FFF2-40B4-BE49-F238E27FC236}">
                <a16:creationId xmlns:a16="http://schemas.microsoft.com/office/drawing/2014/main" id="{DF4AB35D-C0FE-C313-8853-9B4215BC72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387" y="3853045"/>
            <a:ext cx="5525579" cy="2890580"/>
          </a:xfrm>
          <a:prstGeom prst="rect">
            <a:avLst/>
          </a:prstGeom>
        </p:spPr>
      </p:pic>
      <p:sp>
        <p:nvSpPr>
          <p:cNvPr id="12" name="文本框 11">
            <a:extLst>
              <a:ext uri="{FF2B5EF4-FFF2-40B4-BE49-F238E27FC236}">
                <a16:creationId xmlns:a16="http://schemas.microsoft.com/office/drawing/2014/main" id="{54A8A1FC-DEA5-080B-37DF-E9BACAA12DFC}"/>
              </a:ext>
            </a:extLst>
          </p:cNvPr>
          <p:cNvSpPr txBox="1"/>
          <p:nvPr/>
        </p:nvSpPr>
        <p:spPr>
          <a:xfrm>
            <a:off x="7587426" y="1116824"/>
            <a:ext cx="3994443" cy="5909310"/>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问题的抽象</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经由此前对</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任务的介绍，可以将</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的任务给抽象成两个问题：</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一是一个类似于自编码器的生成式问题。该问题的关键在于找到图像表示的低维潜在空间，在该空间中的任意一点都可以被映射为一张图像。于是乎，可以先从该空间中进行采用（构造噪声），接着构建一个生成器用于点到真实图像的映射。</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二是在</a:t>
            </a:r>
            <a:r>
              <a:rPr lang="en-US" altLang="zh-CN" dirty="0">
                <a:latin typeface="楷体" panose="02010609060101010101" pitchFamily="49" charset="-122"/>
                <a:ea typeface="楷体" panose="02010609060101010101" pitchFamily="49" charset="-122"/>
              </a:rPr>
              <a:t>CV</a:t>
            </a:r>
            <a:r>
              <a:rPr lang="zh-CN" altLang="en-US" dirty="0">
                <a:latin typeface="楷体" panose="02010609060101010101" pitchFamily="49" charset="-122"/>
                <a:ea typeface="楷体" panose="02010609060101010101" pitchFamily="49" charset="-122"/>
              </a:rPr>
              <a:t>领域非常经典的一个二分类问题。这一问题可以通过构造鉴别器完成。因为是一个典型的二分类问题，所以就具有很多经典的结构可以去完成这一问题。在该问题的基础上，将输出用于生成器的参数微调，就完成了整个</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问题的流程。</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endParaRPr lang="zh-CN" altLang="en-US" dirty="0"/>
          </a:p>
        </p:txBody>
      </p:sp>
    </p:spTree>
    <p:extLst>
      <p:ext uri="{BB962C8B-B14F-4D97-AF65-F5344CB8AC3E}">
        <p14:creationId xmlns:p14="http://schemas.microsoft.com/office/powerpoint/2010/main" val="389748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生成器结构</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7" name="文本框 6">
            <a:extLst>
              <a:ext uri="{FF2B5EF4-FFF2-40B4-BE49-F238E27FC236}">
                <a16:creationId xmlns:a16="http://schemas.microsoft.com/office/drawing/2014/main" id="{447F8E70-70CD-A14F-7CB7-9EF43F5B3348}"/>
              </a:ext>
            </a:extLst>
          </p:cNvPr>
          <p:cNvSpPr txBox="1"/>
          <p:nvPr/>
        </p:nvSpPr>
        <p:spPr>
          <a:xfrm>
            <a:off x="8829828" y="1086099"/>
            <a:ext cx="2850257" cy="535531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一般的</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模型，在生成器部分采用的往往是全连接层。  采用全连接层神经网络会有三大问题：</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一是生成图像的颜色较为模糊，色彩区域不够平滑，图像中经常会出现棋盘状伪影。</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二是全连接神经网络会消耗大量的计算内存。</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三是采用全连接层神经网络极易造成模式崩溃。</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因而本人采用</a:t>
            </a:r>
            <a:r>
              <a:rPr lang="en-US" altLang="zh-CN" dirty="0">
                <a:latin typeface="楷体" panose="02010609060101010101" pitchFamily="49" charset="-122"/>
                <a:ea typeface="楷体" panose="02010609060101010101" pitchFamily="49" charset="-122"/>
              </a:rPr>
              <a:t>Ian Goodfellow</a:t>
            </a:r>
            <a:r>
              <a:rPr lang="zh-CN" altLang="en-US" dirty="0">
                <a:latin typeface="楷体" panose="02010609060101010101" pitchFamily="49" charset="-122"/>
                <a:ea typeface="楷体" panose="02010609060101010101" pitchFamily="49" charset="-122"/>
              </a:rPr>
              <a:t>提出的</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结构进行虚假图像的生成。</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采用深度卷积网络结构可以很好地缓解像素空间的不均匀覆盖问题。</a:t>
            </a:r>
          </a:p>
        </p:txBody>
      </p:sp>
      <p:pic>
        <p:nvPicPr>
          <p:cNvPr id="11" name="图片 10">
            <a:extLst>
              <a:ext uri="{FF2B5EF4-FFF2-40B4-BE49-F238E27FC236}">
                <a16:creationId xmlns:a16="http://schemas.microsoft.com/office/drawing/2014/main" id="{FFDB0667-FFF7-9FBD-F59D-31382B420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3848" y="1016525"/>
            <a:ext cx="5964155" cy="5796557"/>
          </a:xfrm>
          <a:prstGeom prst="rect">
            <a:avLst/>
          </a:prstGeom>
        </p:spPr>
      </p:pic>
      <p:sp>
        <p:nvSpPr>
          <p:cNvPr id="12" name="文本框 11">
            <a:extLst>
              <a:ext uri="{FF2B5EF4-FFF2-40B4-BE49-F238E27FC236}">
                <a16:creationId xmlns:a16="http://schemas.microsoft.com/office/drawing/2014/main" id="{8C5EA473-BF45-3B88-1256-1047A1F220AC}"/>
              </a:ext>
            </a:extLst>
          </p:cNvPr>
          <p:cNvSpPr txBox="1"/>
          <p:nvPr/>
        </p:nvSpPr>
        <p:spPr>
          <a:xfrm>
            <a:off x="296125" y="2014130"/>
            <a:ext cx="2170827" cy="286232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右图中的训练结果，可以看出生成图片颜色模糊，图像的棋盘状伪影极其明显。这样生成的图像显然看上去质量较差，且光影的处理极其不自然。因而采用全连接层不是一个好的选择。</a:t>
            </a:r>
          </a:p>
        </p:txBody>
      </p:sp>
    </p:spTree>
    <p:extLst>
      <p:ext uri="{BB962C8B-B14F-4D97-AF65-F5344CB8AC3E}">
        <p14:creationId xmlns:p14="http://schemas.microsoft.com/office/powerpoint/2010/main" val="11804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生成器结构（</a:t>
            </a:r>
            <a:r>
              <a:rPr lang="en-US" altLang="zh-CN" sz="3200" b="1" dirty="0">
                <a:solidFill>
                  <a:srgbClr val="1A5AA1"/>
                </a:solidFill>
                <a:latin typeface="楷体" panose="02010609060101010101" pitchFamily="49" charset="-122"/>
                <a:ea typeface="楷体" panose="02010609060101010101" pitchFamily="49" charset="-122"/>
              </a:rPr>
              <a:t>Baseline</a:t>
            </a:r>
            <a:r>
              <a:rPr lang="zh-CN" altLang="en-US" sz="3200" b="1" dirty="0">
                <a:solidFill>
                  <a:srgbClr val="1A5AA1"/>
                </a:solidFill>
                <a:latin typeface="楷体" panose="02010609060101010101" pitchFamily="49" charset="-122"/>
                <a:ea typeface="楷体" panose="02010609060101010101" pitchFamily="49" charset="-122"/>
              </a:rPr>
              <a:t>）</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AB840CBE-37E8-E2BD-AD62-E06BCFC87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86" y="1641081"/>
            <a:ext cx="8667050" cy="4211777"/>
          </a:xfrm>
          <a:prstGeom prst="rect">
            <a:avLst/>
          </a:prstGeom>
        </p:spPr>
      </p:pic>
      <p:sp>
        <p:nvSpPr>
          <p:cNvPr id="5" name="文本框 4">
            <a:extLst>
              <a:ext uri="{FF2B5EF4-FFF2-40B4-BE49-F238E27FC236}">
                <a16:creationId xmlns:a16="http://schemas.microsoft.com/office/drawing/2014/main" id="{2C284BEE-5C5C-8697-A27A-5FA6D4042F10}"/>
              </a:ext>
            </a:extLst>
          </p:cNvPr>
          <p:cNvSpPr txBox="1"/>
          <p:nvPr/>
        </p:nvSpPr>
        <p:spPr>
          <a:xfrm>
            <a:off x="9067218" y="1102864"/>
            <a:ext cx="2533796" cy="5078313"/>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本人先行使用传统</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为基础的三层式的卷积网络结构搭建生成器网络。这一结构来源于</a:t>
            </a:r>
            <a:r>
              <a:rPr lang="en-US" altLang="zh-CN" dirty="0">
                <a:latin typeface="楷体" panose="02010609060101010101" pitchFamily="49" charset="-122"/>
                <a:ea typeface="楷体" panose="02010609060101010101" pitchFamily="49" charset="-122"/>
              </a:rPr>
              <a:t>Alec Radford</a:t>
            </a:r>
            <a:r>
              <a:rPr lang="zh-CN" altLang="en-US" dirty="0">
                <a:latin typeface="楷体" panose="02010609060101010101" pitchFamily="49" charset="-122"/>
                <a:ea typeface="楷体" panose="02010609060101010101" pitchFamily="49" charset="-122"/>
              </a:rPr>
              <a:t>等人的经典</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论文（参见参考文献）。</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生成器三层式卷积网络结构的每一层都由一个转置卷积层、一个批正则化层和一个激活函数层构成。激活函数采用</a:t>
            </a:r>
            <a:r>
              <a:rPr lang="en-US" altLang="zh-CN" dirty="0" err="1">
                <a:latin typeface="楷体" panose="02010609060101010101" pitchFamily="49" charset="-122"/>
                <a:ea typeface="楷体" panose="02010609060101010101" pitchFamily="49" charset="-122"/>
              </a:rPr>
              <a:t>LeakyRelu</a:t>
            </a:r>
            <a:r>
              <a:rPr lang="zh-CN" altLang="en-US" dirty="0">
                <a:latin typeface="楷体" panose="02010609060101010101" pitchFamily="49" charset="-122"/>
                <a:ea typeface="楷体" panose="02010609060101010101" pitchFamily="49" charset="-122"/>
              </a:rPr>
              <a:t>。而最后一层的激活函数采用</a:t>
            </a:r>
            <a:r>
              <a:rPr lang="en-US" altLang="zh-CN" dirty="0">
                <a:latin typeface="楷体" panose="02010609060101010101" pitchFamily="49" charset="-122"/>
                <a:ea typeface="楷体" panose="02010609060101010101" pitchFamily="49" charset="-122"/>
              </a:rPr>
              <a:t>tanh</a:t>
            </a:r>
            <a:r>
              <a:rPr lang="zh-CN" altLang="en-US" dirty="0">
                <a:latin typeface="楷体" panose="02010609060101010101" pitchFamily="49" charset="-122"/>
                <a:ea typeface="楷体" panose="02010609060101010101" pitchFamily="49" charset="-122"/>
              </a:rPr>
              <a:t>函数，这要求输入范围为</a:t>
            </a:r>
            <a:r>
              <a:rPr lang="en-US" altLang="zh-CN" dirty="0">
                <a:latin typeface="楷体" panose="02010609060101010101" pitchFamily="49" charset="-122"/>
                <a:ea typeface="楷体" panose="02010609060101010101" pitchFamily="49" charset="-122"/>
              </a:rPr>
              <a:t>(-1,1)</a:t>
            </a:r>
            <a:r>
              <a:rPr lang="zh-CN" altLang="en-US" dirty="0">
                <a:latin typeface="楷体" panose="02010609060101010101" pitchFamily="49" charset="-122"/>
                <a:ea typeface="楷体" panose="02010609060101010101" pitchFamily="49" charset="-122"/>
              </a:rPr>
              <a:t>。本人输入的噪声默认为</a:t>
            </a:r>
            <a:r>
              <a:rPr lang="en-US" altLang="zh-CN" dirty="0">
                <a:latin typeface="楷体" panose="02010609060101010101" pitchFamily="49" charset="-122"/>
                <a:ea typeface="楷体" panose="02010609060101010101" pitchFamily="49" charset="-122"/>
              </a:rPr>
              <a:t>100</a:t>
            </a:r>
            <a:r>
              <a:rPr lang="zh-CN" altLang="en-US" dirty="0">
                <a:latin typeface="楷体" panose="02010609060101010101" pitchFamily="49" charset="-122"/>
                <a:ea typeface="楷体" panose="02010609060101010101" pitchFamily="49" charset="-122"/>
              </a:rPr>
              <a:t>维。</a:t>
            </a:r>
          </a:p>
        </p:txBody>
      </p:sp>
    </p:spTree>
    <p:extLst>
      <p:ext uri="{BB962C8B-B14F-4D97-AF65-F5344CB8AC3E}">
        <p14:creationId xmlns:p14="http://schemas.microsoft.com/office/powerpoint/2010/main" val="2744744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生成器结构（</a:t>
            </a:r>
            <a:r>
              <a:rPr lang="en-US" altLang="zh-CN" sz="3200" b="1" dirty="0">
                <a:solidFill>
                  <a:srgbClr val="1A5AA1"/>
                </a:solidFill>
                <a:latin typeface="楷体" panose="02010609060101010101" pitchFamily="49" charset="-122"/>
                <a:ea typeface="楷体" panose="02010609060101010101" pitchFamily="49" charset="-122"/>
              </a:rPr>
              <a:t>Baseline</a:t>
            </a:r>
            <a:r>
              <a:rPr lang="zh-CN" altLang="en-US" sz="3200" b="1" dirty="0">
                <a:solidFill>
                  <a:srgbClr val="1A5AA1"/>
                </a:solidFill>
                <a:latin typeface="楷体" panose="02010609060101010101" pitchFamily="49" charset="-122"/>
                <a:ea typeface="楷体" panose="02010609060101010101" pitchFamily="49" charset="-122"/>
              </a:rPr>
              <a:t>）</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3DF2DC93-97D3-CD3B-64AF-0E37DB739072}"/>
              </a:ext>
            </a:extLst>
          </p:cNvPr>
          <p:cNvSpPr txBox="1"/>
          <p:nvPr/>
        </p:nvSpPr>
        <p:spPr>
          <a:xfrm>
            <a:off x="4587101" y="1016525"/>
            <a:ext cx="5835408" cy="2031325"/>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转置卷积层</a:t>
            </a:r>
            <a:r>
              <a:rPr lang="zh-CN" altLang="en-US" dirty="0">
                <a:latin typeface="楷体" panose="02010609060101010101" pitchFamily="49" charset="-122"/>
                <a:ea typeface="楷体" panose="02010609060101010101" pitchFamily="49" charset="-122"/>
                <a:sym typeface="Wingdings" panose="05000000000000000000" pitchFamily="2" charset="2"/>
              </a:rPr>
              <a:t>：（反卷积层）</a:t>
            </a:r>
            <a:endParaRPr lang="en-US" altLang="zh-CN" dirty="0">
              <a:latin typeface="楷体" panose="02010609060101010101" pitchFamily="49" charset="-122"/>
              <a:ea typeface="楷体" panose="02010609060101010101" pitchFamily="49" charset="-122"/>
              <a:sym typeface="Wingdings" panose="05000000000000000000" pitchFamily="2" charset="2"/>
            </a:endParaRPr>
          </a:p>
          <a:p>
            <a:r>
              <a:rPr lang="zh-CN" altLang="en-US" dirty="0">
                <a:latin typeface="楷体" panose="02010609060101010101" pitchFamily="49" charset="-122"/>
                <a:ea typeface="楷体" panose="02010609060101010101" pitchFamily="49" charset="-122"/>
              </a:rPr>
              <a:t>与卷积层加深数据的深度，缩减数据的广度不同，转置卷积层主要用于将一个张量进行扩展，得到一个广度更大，但深度更浅的张量。</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这一做法类似于变分自解码器当中的</a:t>
            </a:r>
            <a:r>
              <a:rPr lang="en-US" altLang="zh-CN" dirty="0">
                <a:latin typeface="楷体" panose="02010609060101010101" pitchFamily="49" charset="-122"/>
                <a:ea typeface="楷体" panose="02010609060101010101" pitchFamily="49" charset="-122"/>
              </a:rPr>
              <a:t>decoder</a:t>
            </a:r>
            <a:r>
              <a:rPr lang="zh-CN" altLang="en-US" dirty="0">
                <a:latin typeface="楷体" panose="02010609060101010101" pitchFamily="49" charset="-122"/>
                <a:ea typeface="楷体" panose="02010609060101010101" pitchFamily="49" charset="-122"/>
              </a:rPr>
              <a:t>部分，即将一个低维潜在隐空间当中的向量反向映射为一个高维张量形式。本人在此处选用的转置卷积步长为</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p>
        </p:txBody>
      </p:sp>
      <p:pic>
        <p:nvPicPr>
          <p:cNvPr id="11" name="图片 10">
            <a:extLst>
              <a:ext uri="{FF2B5EF4-FFF2-40B4-BE49-F238E27FC236}">
                <a16:creationId xmlns:a16="http://schemas.microsoft.com/office/drawing/2014/main" id="{DD90344B-216F-2C70-D5AF-026C5048E2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476" y="1431676"/>
            <a:ext cx="4238625" cy="4562475"/>
          </a:xfrm>
          <a:prstGeom prst="rect">
            <a:avLst/>
          </a:prstGeom>
        </p:spPr>
      </p:pic>
      <p:pic>
        <p:nvPicPr>
          <p:cNvPr id="13" name="图片 12">
            <a:extLst>
              <a:ext uri="{FF2B5EF4-FFF2-40B4-BE49-F238E27FC236}">
                <a16:creationId xmlns:a16="http://schemas.microsoft.com/office/drawing/2014/main" id="{98DB1E7D-D52F-360B-2EE9-BF00EA1E47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7101" y="3195245"/>
            <a:ext cx="4514850" cy="2962275"/>
          </a:xfrm>
          <a:prstGeom prst="rect">
            <a:avLst/>
          </a:prstGeom>
        </p:spPr>
      </p:pic>
      <p:sp>
        <p:nvSpPr>
          <p:cNvPr id="14" name="文本框 13">
            <a:extLst>
              <a:ext uri="{FF2B5EF4-FFF2-40B4-BE49-F238E27FC236}">
                <a16:creationId xmlns:a16="http://schemas.microsoft.com/office/drawing/2014/main" id="{01C8A8B6-695C-9D29-0DEE-3E5C4AB0236D}"/>
              </a:ext>
            </a:extLst>
          </p:cNvPr>
          <p:cNvSpPr txBox="1"/>
          <p:nvPr/>
        </p:nvSpPr>
        <p:spPr>
          <a:xfrm>
            <a:off x="9332464" y="3315573"/>
            <a:ext cx="2405648" cy="313932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激活函数</a:t>
            </a:r>
            <a:r>
              <a:rPr lang="en-US" altLang="zh-CN" dirty="0" err="1">
                <a:latin typeface="楷体" panose="02010609060101010101" pitchFamily="49" charset="-122"/>
                <a:ea typeface="楷体" panose="02010609060101010101" pitchFamily="49" charset="-122"/>
              </a:rPr>
              <a:t>LeakyRelu</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若采用</a:t>
            </a:r>
            <a:r>
              <a:rPr lang="en-US" altLang="zh-CN" dirty="0" err="1">
                <a:latin typeface="楷体" panose="02010609060101010101" pitchFamily="49" charset="-122"/>
                <a:ea typeface="楷体" panose="02010609060101010101" pitchFamily="49" charset="-122"/>
              </a:rPr>
              <a:t>Relu</a:t>
            </a:r>
            <a:r>
              <a:rPr lang="zh-CN" altLang="en-US" dirty="0">
                <a:latin typeface="楷体" panose="02010609060101010101" pitchFamily="49" charset="-122"/>
                <a:ea typeface="楷体" panose="02010609060101010101" pitchFamily="49" charset="-122"/>
              </a:rPr>
              <a:t>作为激活函数，很有可能导致网络训练过程中梯度的计算结果是稀疏的。这会很大程度阻碍</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的训练。因此采用</a:t>
            </a:r>
            <a:r>
              <a:rPr lang="en-US" altLang="zh-CN" dirty="0" err="1">
                <a:latin typeface="楷体" panose="02010609060101010101" pitchFamily="49" charset="-122"/>
                <a:ea typeface="楷体" panose="02010609060101010101" pitchFamily="49" charset="-122"/>
              </a:rPr>
              <a:t>LeakyRelu</a:t>
            </a:r>
            <a:r>
              <a:rPr lang="zh-CN" altLang="en-US" dirty="0">
                <a:latin typeface="楷体" panose="02010609060101010101" pitchFamily="49" charset="-122"/>
                <a:ea typeface="楷体" panose="02010609060101010101" pitchFamily="49" charset="-122"/>
              </a:rPr>
              <a:t>可以很大程度缓解这一问题。在此处设定</a:t>
            </a:r>
            <a:r>
              <a:rPr lang="en-US" altLang="zh-CN" dirty="0" err="1">
                <a:latin typeface="楷体" panose="02010609060101010101" pitchFamily="49" charset="-122"/>
                <a:ea typeface="楷体" panose="02010609060101010101" pitchFamily="49" charset="-122"/>
              </a:rPr>
              <a:t>LeakyRelu</a:t>
            </a:r>
            <a:r>
              <a:rPr lang="zh-CN" altLang="en-US" dirty="0">
                <a:latin typeface="楷体" panose="02010609060101010101" pitchFamily="49" charset="-122"/>
                <a:ea typeface="楷体" panose="02010609060101010101" pitchFamily="49" charset="-122"/>
              </a:rPr>
              <a:t>的参数为常规的</a:t>
            </a:r>
            <a:r>
              <a:rPr lang="en-US" altLang="zh-CN" dirty="0">
                <a:latin typeface="楷体" panose="02010609060101010101" pitchFamily="49" charset="-122"/>
                <a:ea typeface="楷体" panose="02010609060101010101" pitchFamily="49" charset="-122"/>
              </a:rPr>
              <a:t>0.01</a:t>
            </a:r>
            <a:r>
              <a:rPr lang="zh-CN" altLang="en-US"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277563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鉴别器结构（</a:t>
            </a:r>
            <a:r>
              <a:rPr lang="en-US" altLang="zh-CN" sz="3200" b="1" dirty="0">
                <a:solidFill>
                  <a:srgbClr val="1A5AA1"/>
                </a:solidFill>
                <a:latin typeface="楷体" panose="02010609060101010101" pitchFamily="49" charset="-122"/>
                <a:ea typeface="楷体" panose="02010609060101010101" pitchFamily="49" charset="-122"/>
              </a:rPr>
              <a:t>Baseline</a:t>
            </a:r>
            <a:r>
              <a:rPr lang="zh-CN" altLang="en-US" sz="3200" b="1" dirty="0">
                <a:solidFill>
                  <a:srgbClr val="1A5AA1"/>
                </a:solidFill>
                <a:latin typeface="楷体" panose="02010609060101010101" pitchFamily="49" charset="-122"/>
                <a:ea typeface="楷体" panose="02010609060101010101" pitchFamily="49" charset="-122"/>
              </a:rPr>
              <a:t>）</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2C284BEE-5C5C-8697-A27A-5FA6D4042F10}"/>
              </a:ext>
            </a:extLst>
          </p:cNvPr>
          <p:cNvSpPr txBox="1"/>
          <p:nvPr/>
        </p:nvSpPr>
        <p:spPr>
          <a:xfrm>
            <a:off x="9067218" y="1102864"/>
            <a:ext cx="2533796" cy="535531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鉴别器三层式卷积网络结构的每一层都由一个传统卷积层、一个批正则化层和一个激活函数层构成。激活函数仍旧采用</a:t>
            </a:r>
            <a:r>
              <a:rPr lang="en-US" altLang="zh-CN" dirty="0" err="1">
                <a:latin typeface="楷体" panose="02010609060101010101" pitchFamily="49" charset="-122"/>
                <a:ea typeface="楷体" panose="02010609060101010101" pitchFamily="49" charset="-122"/>
              </a:rPr>
              <a:t>LeakyRelu</a:t>
            </a:r>
            <a:r>
              <a:rPr lang="zh-CN" altLang="en-US" dirty="0">
                <a:latin typeface="楷体" panose="02010609060101010101" pitchFamily="49" charset="-122"/>
                <a:ea typeface="楷体" panose="02010609060101010101" pitchFamily="49" charset="-122"/>
              </a:rPr>
              <a:t>。而最后一层采用一个全连接层，将张量进行一维的展开。</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鉴别器采用步进卷积结构的作用在于防止最大汇聚运算，而最大汇聚运算进行下采样易导致梯度的稀疏性。与此同时，采用不仅卷积也可以有效防止生成图像中的像素空间分布不均匀的情况发生。</a:t>
            </a:r>
          </a:p>
        </p:txBody>
      </p:sp>
      <p:pic>
        <p:nvPicPr>
          <p:cNvPr id="10" name="图片 9">
            <a:extLst>
              <a:ext uri="{FF2B5EF4-FFF2-40B4-BE49-F238E27FC236}">
                <a16:creationId xmlns:a16="http://schemas.microsoft.com/office/drawing/2014/main" id="{C62F0229-9BB2-7978-B2D9-739B493242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8" y="1583879"/>
            <a:ext cx="8954470" cy="4678137"/>
          </a:xfrm>
          <a:prstGeom prst="rect">
            <a:avLst/>
          </a:prstGeom>
        </p:spPr>
      </p:pic>
    </p:spTree>
    <p:extLst>
      <p:ext uri="{BB962C8B-B14F-4D97-AF65-F5344CB8AC3E}">
        <p14:creationId xmlns:p14="http://schemas.microsoft.com/office/powerpoint/2010/main" val="786748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网络结构汇总（</a:t>
            </a:r>
            <a:r>
              <a:rPr lang="en-US" altLang="zh-CN" sz="3200" b="1" dirty="0">
                <a:solidFill>
                  <a:srgbClr val="1A5AA1"/>
                </a:solidFill>
                <a:latin typeface="楷体" panose="02010609060101010101" charset="-122"/>
                <a:ea typeface="楷体" panose="02010609060101010101" charset="-122"/>
                <a:cs typeface="楷体" panose="02010609060101010101" charset="-122"/>
              </a:rPr>
              <a:t>Baseline</a:t>
            </a:r>
            <a:r>
              <a:rPr lang="zh-CN" altLang="en-US" sz="3200" b="1" dirty="0">
                <a:solidFill>
                  <a:srgbClr val="1A5AA1"/>
                </a:solidFill>
                <a:latin typeface="楷体" panose="02010609060101010101" charset="-122"/>
                <a:ea typeface="楷体" panose="02010609060101010101" charset="-122"/>
                <a:cs typeface="楷体" panose="02010609060101010101" charset="-122"/>
              </a:rPr>
              <a:t>）</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39AB7873-DFCC-C657-C51D-754C554DC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696" y="1016525"/>
            <a:ext cx="4118520" cy="5466811"/>
          </a:xfrm>
          <a:prstGeom prst="rect">
            <a:avLst/>
          </a:prstGeom>
        </p:spPr>
      </p:pic>
      <p:pic>
        <p:nvPicPr>
          <p:cNvPr id="8" name="图片 7">
            <a:extLst>
              <a:ext uri="{FF2B5EF4-FFF2-40B4-BE49-F238E27FC236}">
                <a16:creationId xmlns:a16="http://schemas.microsoft.com/office/drawing/2014/main" id="{B3F3958C-1974-3813-6626-2A17D6AD8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175" y="1016526"/>
            <a:ext cx="4455642" cy="5495702"/>
          </a:xfrm>
          <a:prstGeom prst="rect">
            <a:avLst/>
          </a:prstGeom>
        </p:spPr>
      </p:pic>
      <p:sp>
        <p:nvSpPr>
          <p:cNvPr id="9" name="文本框 8">
            <a:extLst>
              <a:ext uri="{FF2B5EF4-FFF2-40B4-BE49-F238E27FC236}">
                <a16:creationId xmlns:a16="http://schemas.microsoft.com/office/drawing/2014/main" id="{10704A7E-899E-B3FD-7B81-4998D1988C75}"/>
              </a:ext>
            </a:extLst>
          </p:cNvPr>
          <p:cNvSpPr txBox="1"/>
          <p:nvPr/>
        </p:nvSpPr>
        <p:spPr>
          <a:xfrm>
            <a:off x="10053811" y="1130785"/>
            <a:ext cx="1626274" cy="4801314"/>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本人选择的</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网络的</a:t>
            </a:r>
            <a:r>
              <a:rPr lang="en-US" altLang="zh-CN" dirty="0">
                <a:latin typeface="楷体" panose="02010609060101010101" pitchFamily="49" charset="-122"/>
                <a:ea typeface="楷体" panose="02010609060101010101" pitchFamily="49" charset="-122"/>
              </a:rPr>
              <a:t>Baseline</a:t>
            </a:r>
            <a:r>
              <a:rPr lang="zh-CN" altLang="en-US" dirty="0">
                <a:latin typeface="楷体" panose="02010609060101010101" pitchFamily="49" charset="-122"/>
                <a:ea typeface="楷体" panose="02010609060101010101" pitchFamily="49" charset="-122"/>
              </a:rPr>
              <a:t>结构如左图所示。</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总体上，二者都是三层卷积结构。训练的大头集中在生成器上，共计需要训练</a:t>
            </a:r>
            <a:r>
              <a:rPr lang="en-US" altLang="zh-CN" dirty="0">
                <a:latin typeface="楷体" panose="02010609060101010101" pitchFamily="49" charset="-122"/>
                <a:ea typeface="楷体" panose="02010609060101010101" pitchFamily="49" charset="-122"/>
              </a:rPr>
              <a:t>5000</a:t>
            </a:r>
            <a:r>
              <a:rPr lang="zh-CN" altLang="en-US" dirty="0">
                <a:latin typeface="楷体" panose="02010609060101010101" pitchFamily="49" charset="-122"/>
                <a:ea typeface="楷体" panose="02010609060101010101" pitchFamily="49" charset="-122"/>
              </a:rPr>
              <a:t>多万个参数。这一模型中的参数量过大，事实上有可能会有过拟合的现象发生，这一点值得注意</a:t>
            </a:r>
            <a:r>
              <a:rPr lang="zh-CN" altLang="en-US" dirty="0"/>
              <a:t>。</a:t>
            </a:r>
          </a:p>
        </p:txBody>
      </p:sp>
      <p:sp>
        <p:nvSpPr>
          <p:cNvPr id="10" name="文本框 9">
            <a:extLst>
              <a:ext uri="{FF2B5EF4-FFF2-40B4-BE49-F238E27FC236}">
                <a16:creationId xmlns:a16="http://schemas.microsoft.com/office/drawing/2014/main" id="{3978DDEB-D67A-4C95-AB28-DFB0D6B83B2C}"/>
              </a:ext>
            </a:extLst>
          </p:cNvPr>
          <p:cNvSpPr txBox="1"/>
          <p:nvPr/>
        </p:nvSpPr>
        <p:spPr>
          <a:xfrm>
            <a:off x="1255896" y="6483336"/>
            <a:ext cx="3944318" cy="276999"/>
          </a:xfrm>
          <a:prstGeom prst="rect">
            <a:avLst/>
          </a:prstGeom>
          <a:noFill/>
        </p:spPr>
        <p:txBody>
          <a:bodyPr wrap="square" rtlCol="0">
            <a:spAutoFit/>
          </a:bodyPr>
          <a:lstStyle/>
          <a:p>
            <a:r>
              <a:rPr lang="zh-CN" altLang="en-US" sz="1200" dirty="0"/>
              <a:t>                         生成器网络结构（</a:t>
            </a:r>
            <a:r>
              <a:rPr lang="en-US" altLang="zh-CN" sz="1200" dirty="0"/>
              <a:t>Baseline</a:t>
            </a:r>
            <a:r>
              <a:rPr lang="zh-CN" altLang="en-US" sz="1200" dirty="0"/>
              <a:t>）</a:t>
            </a:r>
          </a:p>
        </p:txBody>
      </p:sp>
      <p:sp>
        <p:nvSpPr>
          <p:cNvPr id="11" name="文本框 10">
            <a:extLst>
              <a:ext uri="{FF2B5EF4-FFF2-40B4-BE49-F238E27FC236}">
                <a16:creationId xmlns:a16="http://schemas.microsoft.com/office/drawing/2014/main" id="{F3682A76-E0F3-23FF-430A-08F81542BD44}"/>
              </a:ext>
            </a:extLst>
          </p:cNvPr>
          <p:cNvSpPr txBox="1"/>
          <p:nvPr/>
        </p:nvSpPr>
        <p:spPr>
          <a:xfrm>
            <a:off x="5712136" y="6464718"/>
            <a:ext cx="4090334" cy="276999"/>
          </a:xfrm>
          <a:prstGeom prst="rect">
            <a:avLst/>
          </a:prstGeom>
          <a:noFill/>
        </p:spPr>
        <p:txBody>
          <a:bodyPr wrap="square" rtlCol="0">
            <a:spAutoFit/>
          </a:bodyPr>
          <a:lstStyle/>
          <a:p>
            <a:r>
              <a:rPr lang="zh-CN" altLang="en-US" sz="1200" dirty="0"/>
              <a:t>                             鉴别器网络结构（</a:t>
            </a:r>
            <a:r>
              <a:rPr lang="en-US" altLang="zh-CN" sz="1200" dirty="0"/>
              <a:t>Baseline</a:t>
            </a:r>
            <a:r>
              <a:rPr lang="zh-CN" altLang="en-US" sz="1200" dirty="0"/>
              <a:t>）</a:t>
            </a:r>
          </a:p>
        </p:txBody>
      </p:sp>
    </p:spTree>
    <p:extLst>
      <p:ext uri="{BB962C8B-B14F-4D97-AF65-F5344CB8AC3E}">
        <p14:creationId xmlns:p14="http://schemas.microsoft.com/office/powerpoint/2010/main" val="134392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45626" y="3013502"/>
            <a:ext cx="3768205"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1" u="none" strike="noStrike" kern="1200" cap="none" spc="0" normalizeH="0" baseline="0" noProof="0" dirty="0">
                <a:ln>
                  <a:noFill/>
                </a:ln>
                <a:solidFill>
                  <a:srgbClr val="1A5AA1"/>
                </a:solidFill>
                <a:effectLst/>
                <a:uLnTx/>
                <a:uFillTx/>
                <a:latin typeface="Arial" panose="020B0604020202020204"/>
                <a:ea typeface="楷体" panose="02010609060101010101" charset="-122"/>
                <a:cs typeface="+mn-cs"/>
              </a:rPr>
              <a:t>CONTENT</a:t>
            </a:r>
          </a:p>
        </p:txBody>
      </p:sp>
      <p:pic>
        <p:nvPicPr>
          <p:cNvPr id="3078" name="Picture 6" descr="ãPANDORA LOGOãçåçæå°çµæ"/>
          <p:cNvPicPr>
            <a:picLocks noChangeAspect="1" noChangeArrowheads="1"/>
          </p:cNvPicPr>
          <p:nvPr>
            <p:custDataLst>
              <p:tags r:id="rId1"/>
            </p:custDataLst>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2862760" y="2844596"/>
            <a:ext cx="360177" cy="3207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5611179" y="1800826"/>
            <a:ext cx="6114472" cy="461665"/>
            <a:chOff x="6556764" y="2237198"/>
            <a:chExt cx="6114472" cy="461665"/>
          </a:xfrm>
        </p:grpSpPr>
        <p:sp>
          <p:nvSpPr>
            <p:cNvPr id="17" name="文本框 16"/>
            <p:cNvSpPr txBox="1"/>
            <p:nvPr/>
          </p:nvSpPr>
          <p:spPr>
            <a:xfrm>
              <a:off x="7059007" y="2237198"/>
              <a:ext cx="5612229"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A5AA1"/>
                  </a:solidFill>
                  <a:latin typeface="楷体" panose="02010609060101010101" charset="-122"/>
                  <a:ea typeface="楷体" panose="02010609060101010101" charset="-122"/>
                  <a:cs typeface="楷体" panose="02010609060101010101" charset="-122"/>
                </a:rPr>
                <a:t>1</a:t>
              </a:r>
              <a:r>
                <a:rPr lang="zh-CN" altLang="en-US" sz="2400" b="1" dirty="0">
                  <a:solidFill>
                    <a:srgbClr val="1A5AA1"/>
                  </a:solidFill>
                  <a:latin typeface="楷体" panose="02010609060101010101" charset="-122"/>
                  <a:ea typeface="楷体" panose="02010609060101010101" charset="-122"/>
                  <a:cs typeface="楷体" panose="02010609060101010101" charset="-122"/>
                </a:rPr>
                <a:t>、问题描述与场景介绍</a:t>
              </a:r>
              <a:endParaRPr kumimoji="0" lang="zh-CN" altLang="en-US" sz="24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楷体" panose="02010609060101010101" charset="-122"/>
              </a:endParaRPr>
            </a:p>
          </p:txBody>
        </p:sp>
        <p:sp>
          <p:nvSpPr>
            <p:cNvPr id="3" name="圆角矩形 2"/>
            <p:cNvSpPr/>
            <p:nvPr/>
          </p:nvSpPr>
          <p:spPr>
            <a:xfrm rot="2700000">
              <a:off x="6556764" y="2239436"/>
              <a:ext cx="401640" cy="401640"/>
            </a:xfrm>
            <a:prstGeom prst="roundRect">
              <a:avLst/>
            </a:prstGeom>
            <a:solidFill>
              <a:srgbClr val="1A5AA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楷体" panose="02010609060101010101" charset="-122"/>
                <a:ea typeface="楷体" panose="02010609060101010101" charset="-122"/>
                <a:cs typeface="+mn-cs"/>
              </a:endParaRPr>
            </a:p>
          </p:txBody>
        </p:sp>
      </p:grpSp>
      <p:grpSp>
        <p:nvGrpSpPr>
          <p:cNvPr id="2" name="组合 1"/>
          <p:cNvGrpSpPr/>
          <p:nvPr/>
        </p:nvGrpSpPr>
        <p:grpSpPr>
          <a:xfrm>
            <a:off x="5593382" y="2590244"/>
            <a:ext cx="5023855" cy="508703"/>
            <a:chOff x="5055531" y="2992091"/>
            <a:chExt cx="5023855" cy="508703"/>
          </a:xfrm>
        </p:grpSpPr>
        <p:grpSp>
          <p:nvGrpSpPr>
            <p:cNvPr id="4" name="组合 3"/>
            <p:cNvGrpSpPr/>
            <p:nvPr/>
          </p:nvGrpSpPr>
          <p:grpSpPr>
            <a:xfrm>
              <a:off x="5055531" y="2992091"/>
              <a:ext cx="3862282" cy="466435"/>
              <a:chOff x="6578444" y="2730265"/>
              <a:chExt cx="3862282" cy="466435"/>
            </a:xfrm>
          </p:grpSpPr>
          <p:sp>
            <p:nvSpPr>
              <p:cNvPr id="20" name="文本框 19"/>
              <p:cNvSpPr txBox="1"/>
              <p:nvPr/>
            </p:nvSpPr>
            <p:spPr>
              <a:xfrm>
                <a:off x="6966612" y="2730265"/>
                <a:ext cx="3474114"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srgbClr val="E7E6E6">
                      <a:lumMod val="75000"/>
                    </a:srgbClr>
                  </a:solidFill>
                  <a:effectLst/>
                  <a:uLnTx/>
                  <a:uFillTx/>
                  <a:latin typeface="Arial" panose="020B0604020202020204"/>
                  <a:ea typeface="微软雅黑" panose="020B0503020204020204" charset="-122"/>
                  <a:cs typeface="+mn-cs"/>
                </a:endParaRPr>
              </a:p>
            </p:txBody>
          </p:sp>
          <p:sp>
            <p:nvSpPr>
              <p:cNvPr id="23" name="圆角矩形 22"/>
              <p:cNvSpPr/>
              <p:nvPr/>
            </p:nvSpPr>
            <p:spPr>
              <a:xfrm rot="2700000">
                <a:off x="6578444" y="2795060"/>
                <a:ext cx="401640" cy="401640"/>
              </a:xfrm>
              <a:prstGeom prst="roundRect">
                <a:avLst/>
              </a:prstGeom>
              <a:solidFill>
                <a:srgbClr val="5383B9"/>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E7E6E6">
                      <a:lumMod val="75000"/>
                    </a:srgbClr>
                  </a:solidFill>
                  <a:effectLst/>
                  <a:uLnTx/>
                  <a:uFillTx/>
                  <a:latin typeface="Arial" panose="020B0604020202020204"/>
                  <a:ea typeface="楷体" panose="02010609060101010101" charset="-122"/>
                  <a:cs typeface="+mn-cs"/>
                </a:endParaRPr>
              </a:p>
            </p:txBody>
          </p:sp>
        </p:grpSp>
        <p:sp>
          <p:nvSpPr>
            <p:cNvPr id="6" name="文本框 5"/>
            <p:cNvSpPr txBox="1"/>
            <p:nvPr/>
          </p:nvSpPr>
          <p:spPr>
            <a:xfrm>
              <a:off x="5548026" y="3039129"/>
              <a:ext cx="453136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A5AA1"/>
                  </a:solidFill>
                  <a:latin typeface="楷体" panose="02010609060101010101" charset="-122"/>
                  <a:ea typeface="楷体" panose="02010609060101010101" charset="-122"/>
                  <a:cs typeface="楷体" panose="02010609060101010101" charset="-122"/>
                </a:rPr>
                <a:t>2</a:t>
              </a:r>
              <a:r>
                <a:rPr lang="zh-CN" altLang="en-US" sz="2400" b="1" dirty="0">
                  <a:solidFill>
                    <a:srgbClr val="1A5AA1"/>
                  </a:solidFill>
                  <a:latin typeface="楷体" panose="02010609060101010101" charset="-122"/>
                  <a:ea typeface="楷体" panose="02010609060101010101" charset="-122"/>
                  <a:cs typeface="楷体" panose="02010609060101010101" charset="-122"/>
                </a:rPr>
                <a:t>、虚假图片的生成</a:t>
              </a:r>
              <a:r>
                <a:rPr lang="en-US" altLang="zh-CN" sz="2400" b="1" dirty="0">
                  <a:solidFill>
                    <a:srgbClr val="1A5AA1"/>
                  </a:solidFill>
                  <a:latin typeface="楷体" panose="02010609060101010101" charset="-122"/>
                  <a:ea typeface="楷体" panose="02010609060101010101" charset="-122"/>
                  <a:cs typeface="楷体" panose="02010609060101010101" charset="-122"/>
                </a:rPr>
                <a:t>——</a:t>
              </a:r>
              <a:r>
                <a:rPr lang="en-US" altLang="zh-CN" sz="2400" b="1" dirty="0" err="1">
                  <a:solidFill>
                    <a:srgbClr val="1A5AA1"/>
                  </a:solidFill>
                  <a:latin typeface="楷体" panose="02010609060101010101" charset="-122"/>
                  <a:ea typeface="楷体" panose="02010609060101010101" charset="-122"/>
                  <a:cs typeface="楷体" panose="02010609060101010101" charset="-122"/>
                </a:rPr>
                <a:t>DCGan</a:t>
              </a:r>
              <a:endParaRPr lang="zh-CN" altLang="en-US" sz="2400" b="1" dirty="0">
                <a:solidFill>
                  <a:srgbClr val="1A5AA1"/>
                </a:solidFill>
                <a:latin typeface="楷体" panose="02010609060101010101" charset="-122"/>
                <a:ea typeface="楷体" panose="02010609060101010101" charset="-122"/>
                <a:cs typeface="楷体" panose="02010609060101010101" charset="-122"/>
              </a:endParaRPr>
            </a:p>
          </p:txBody>
        </p:sp>
      </p:grpSp>
      <p:sp>
        <p:nvSpPr>
          <p:cNvPr id="8" name="半闭框 7"/>
          <p:cNvSpPr/>
          <p:nvPr/>
        </p:nvSpPr>
        <p:spPr>
          <a:xfrm rot="8100000">
            <a:off x="2679453" y="2423985"/>
            <a:ext cx="2082832" cy="2069772"/>
          </a:xfrm>
          <a:prstGeom prst="halfFrame">
            <a:avLst>
              <a:gd name="adj1" fmla="val 8093"/>
              <a:gd name="adj2" fmla="val 8061"/>
            </a:avLst>
          </a:prstGeom>
          <a:solidFill>
            <a:srgbClr val="5383B9"/>
          </a:solidFill>
          <a:ln>
            <a:solidFill>
              <a:srgbClr val="53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文本框 17"/>
          <p:cNvSpPr txBox="1"/>
          <p:nvPr/>
        </p:nvSpPr>
        <p:spPr>
          <a:xfrm>
            <a:off x="6113422" y="3411136"/>
            <a:ext cx="5612229"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A5AA1"/>
                </a:solidFill>
                <a:latin typeface="楷体" panose="02010609060101010101" charset="-122"/>
                <a:ea typeface="楷体" panose="02010609060101010101" charset="-122"/>
                <a:cs typeface="楷体" panose="02010609060101010101" charset="-122"/>
              </a:rPr>
              <a:t>3</a:t>
            </a:r>
            <a:r>
              <a:rPr lang="zh-CN" altLang="en-US" sz="2400" b="1" dirty="0">
                <a:solidFill>
                  <a:srgbClr val="1A5AA1"/>
                </a:solidFill>
                <a:latin typeface="楷体" panose="02010609060101010101" charset="-122"/>
                <a:ea typeface="楷体" panose="02010609060101010101" charset="-122"/>
                <a:cs typeface="楷体" panose="02010609060101010101" charset="-122"/>
              </a:rPr>
              <a:t>、虚假图片的鉴别</a:t>
            </a:r>
            <a:r>
              <a:rPr lang="en-US" altLang="zh-CN" sz="2400" b="1" dirty="0">
                <a:solidFill>
                  <a:srgbClr val="1A5AA1"/>
                </a:solidFill>
                <a:latin typeface="楷体" panose="02010609060101010101" charset="-122"/>
                <a:ea typeface="楷体" panose="02010609060101010101" charset="-122"/>
                <a:cs typeface="楷体" panose="02010609060101010101" charset="-122"/>
              </a:rPr>
              <a:t>——VGG</a:t>
            </a:r>
            <a:endParaRPr kumimoji="0" lang="zh-CN" altLang="en-US" sz="24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楷体" panose="02010609060101010101" charset="-122"/>
            </a:endParaRPr>
          </a:p>
        </p:txBody>
      </p:sp>
      <p:sp>
        <p:nvSpPr>
          <p:cNvPr id="19" name="圆角矩形 18"/>
          <p:cNvSpPr/>
          <p:nvPr/>
        </p:nvSpPr>
        <p:spPr>
          <a:xfrm rot="2700000">
            <a:off x="5593757" y="4189656"/>
            <a:ext cx="401640" cy="401640"/>
          </a:xfrm>
          <a:prstGeom prst="roundRect">
            <a:avLst/>
          </a:prstGeom>
          <a:solidFill>
            <a:srgbClr val="1A5AA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楷体" panose="02010609060101010101" charset="-122"/>
              <a:ea typeface="楷体" panose="02010609060101010101" charset="-122"/>
              <a:cs typeface="+mn-cs"/>
            </a:endParaRPr>
          </a:p>
        </p:txBody>
      </p:sp>
      <p:sp>
        <p:nvSpPr>
          <p:cNvPr id="7" name="圆角矩形 22">
            <a:extLst>
              <a:ext uri="{FF2B5EF4-FFF2-40B4-BE49-F238E27FC236}">
                <a16:creationId xmlns:a16="http://schemas.microsoft.com/office/drawing/2014/main" id="{E15C984D-6060-208A-8B42-8F56577E495B}"/>
              </a:ext>
            </a:extLst>
          </p:cNvPr>
          <p:cNvSpPr/>
          <p:nvPr/>
        </p:nvSpPr>
        <p:spPr>
          <a:xfrm rot="2700000">
            <a:off x="5593381" y="3461555"/>
            <a:ext cx="401640" cy="401640"/>
          </a:xfrm>
          <a:prstGeom prst="roundRect">
            <a:avLst/>
          </a:prstGeom>
          <a:solidFill>
            <a:srgbClr val="5383B9"/>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E7E6E6">
                  <a:lumMod val="75000"/>
                </a:srgbClr>
              </a:solidFill>
              <a:effectLst/>
              <a:uLnTx/>
              <a:uFillTx/>
              <a:latin typeface="Arial" panose="020B0604020202020204"/>
              <a:ea typeface="楷体" panose="02010609060101010101" charset="-122"/>
              <a:cs typeface="+mn-cs"/>
            </a:endParaRPr>
          </a:p>
        </p:txBody>
      </p:sp>
      <p:pic>
        <p:nvPicPr>
          <p:cNvPr id="5" name="图片 4">
            <a:extLst>
              <a:ext uri="{FF2B5EF4-FFF2-40B4-BE49-F238E27FC236}">
                <a16:creationId xmlns:a16="http://schemas.microsoft.com/office/drawing/2014/main" id="{FC0BE3BE-1993-C7CD-1BC2-D8B11145A8DA}"/>
              </a:ext>
            </a:extLst>
          </p:cNvPr>
          <p:cNvPicPr>
            <a:picLocks noChangeAspect="1"/>
          </p:cNvPicPr>
          <p:nvPr/>
        </p:nvPicPr>
        <p:blipFill>
          <a:blip r:embed="rId4"/>
          <a:stretch>
            <a:fillRect/>
          </a:stretch>
        </p:blipFill>
        <p:spPr>
          <a:xfrm>
            <a:off x="5529892" y="4964785"/>
            <a:ext cx="548688" cy="548688"/>
          </a:xfrm>
          <a:prstGeom prst="rect">
            <a:avLst/>
          </a:prstGeom>
        </p:spPr>
      </p:pic>
      <p:sp>
        <p:nvSpPr>
          <p:cNvPr id="10" name="文本框 9">
            <a:extLst>
              <a:ext uri="{FF2B5EF4-FFF2-40B4-BE49-F238E27FC236}">
                <a16:creationId xmlns:a16="http://schemas.microsoft.com/office/drawing/2014/main" id="{EDFC07C3-1E2D-7D9B-46BB-04BF6EBA089A}"/>
              </a:ext>
            </a:extLst>
          </p:cNvPr>
          <p:cNvSpPr txBox="1"/>
          <p:nvPr/>
        </p:nvSpPr>
        <p:spPr>
          <a:xfrm>
            <a:off x="6096000" y="4154801"/>
            <a:ext cx="4125270" cy="738664"/>
          </a:xfrm>
          <a:prstGeom prst="rect">
            <a:avLst/>
          </a:prstGeom>
          <a:noFill/>
        </p:spPr>
        <p:txBody>
          <a:bodyPr wrap="square" rtlCol="0">
            <a:spAutoFit/>
          </a:bodyPr>
          <a:lstStyle/>
          <a:p>
            <a:r>
              <a:rPr kumimoji="0" lang="en-US" altLang="zh-CN" sz="24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楷体" panose="02010609060101010101" charset="-122"/>
              </a:rPr>
              <a:t>4</a:t>
            </a:r>
            <a:r>
              <a:rPr kumimoji="0" lang="zh-CN" altLang="en-US" sz="24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楷体" panose="02010609060101010101" charset="-122"/>
              </a:rPr>
              <a:t>、总结与改进</a:t>
            </a:r>
          </a:p>
          <a:p>
            <a:endParaRPr lang="zh-CN" altLang="en-US" dirty="0"/>
          </a:p>
        </p:txBody>
      </p:sp>
      <p:sp>
        <p:nvSpPr>
          <p:cNvPr id="11" name="文本框 10">
            <a:extLst>
              <a:ext uri="{FF2B5EF4-FFF2-40B4-BE49-F238E27FC236}">
                <a16:creationId xmlns:a16="http://schemas.microsoft.com/office/drawing/2014/main" id="{26174D1B-251E-C71C-B1E9-1E7E3FBFE3C2}"/>
              </a:ext>
            </a:extLst>
          </p:cNvPr>
          <p:cNvSpPr txBox="1"/>
          <p:nvPr/>
        </p:nvSpPr>
        <p:spPr>
          <a:xfrm>
            <a:off x="6113422" y="4941000"/>
            <a:ext cx="3832104" cy="738664"/>
          </a:xfrm>
          <a:prstGeom prst="rect">
            <a:avLst/>
          </a:prstGeom>
          <a:noFill/>
        </p:spPr>
        <p:txBody>
          <a:bodyPr wrap="square" rtlCol="0">
            <a:spAutoFit/>
          </a:bodyPr>
          <a:lstStyle/>
          <a:p>
            <a:r>
              <a:rPr kumimoji="0" lang="en-US" altLang="zh-CN" sz="24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楷体" panose="02010609060101010101" charset="-122"/>
              </a:rPr>
              <a:t>5</a:t>
            </a:r>
            <a:r>
              <a:rPr kumimoji="0" lang="zh-CN" altLang="en-US" sz="24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楷体" panose="02010609060101010101" charset="-122"/>
              </a:rPr>
              <a:t>、参考文献与网站</a:t>
            </a:r>
          </a:p>
          <a:p>
            <a:endParaRPr lang="zh-CN" altLang="en-US" dirty="0"/>
          </a:p>
        </p:txBody>
      </p:sp>
    </p:spTree>
    <p:extLst>
      <p:ext uri="{BB962C8B-B14F-4D97-AF65-F5344CB8AC3E}">
        <p14:creationId xmlns:p14="http://schemas.microsoft.com/office/powerpoint/2010/main" val="3913461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训练部分代码介绍</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函数准备</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10CD621F-C72E-B6A9-7091-47AFE080C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955" y="1399213"/>
            <a:ext cx="7766449" cy="3981655"/>
          </a:xfrm>
          <a:prstGeom prst="rect">
            <a:avLst/>
          </a:prstGeom>
        </p:spPr>
      </p:pic>
      <p:sp>
        <p:nvSpPr>
          <p:cNvPr id="7" name="文本框 6">
            <a:extLst>
              <a:ext uri="{FF2B5EF4-FFF2-40B4-BE49-F238E27FC236}">
                <a16:creationId xmlns:a16="http://schemas.microsoft.com/office/drawing/2014/main" id="{9DEC8390-DF35-FFA7-E793-F168D3215EE8}"/>
              </a:ext>
            </a:extLst>
          </p:cNvPr>
          <p:cNvSpPr txBox="1"/>
          <p:nvPr/>
        </p:nvSpPr>
        <p:spPr>
          <a:xfrm>
            <a:off x="8473905" y="1263408"/>
            <a:ext cx="3092208" cy="286232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图片保存函数：</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先写一个用于保存图片的函数。该函数主要用于记录</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一定步数的训练后生成的图像样式，便于观察训练过程中生成图像的变化。</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该函数涉及对于灰度图的判断，对于图像颜色通道的转换。</a:t>
            </a:r>
          </a:p>
        </p:txBody>
      </p:sp>
      <p:pic>
        <p:nvPicPr>
          <p:cNvPr id="9" name="图片 8">
            <a:extLst>
              <a:ext uri="{FF2B5EF4-FFF2-40B4-BE49-F238E27FC236}">
                <a16:creationId xmlns:a16="http://schemas.microsoft.com/office/drawing/2014/main" id="{0FCD6D10-72B3-47E9-1EAA-711FE782E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283" y="5643453"/>
            <a:ext cx="5277121" cy="514376"/>
          </a:xfrm>
          <a:prstGeom prst="rect">
            <a:avLst/>
          </a:prstGeom>
        </p:spPr>
      </p:pic>
      <p:sp>
        <p:nvSpPr>
          <p:cNvPr id="10" name="文本框 9">
            <a:extLst>
              <a:ext uri="{FF2B5EF4-FFF2-40B4-BE49-F238E27FC236}">
                <a16:creationId xmlns:a16="http://schemas.microsoft.com/office/drawing/2014/main" id="{EE5A1110-5D35-7995-BFA3-6AEBA3A53C06}"/>
              </a:ext>
            </a:extLst>
          </p:cNvPr>
          <p:cNvSpPr txBox="1"/>
          <p:nvPr/>
        </p:nvSpPr>
        <p:spPr>
          <a:xfrm>
            <a:off x="8571627" y="4453337"/>
            <a:ext cx="2813002" cy="1477328"/>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创造路径函数：</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该函数主要用于创造保存模型参数、保存训练过程中图像以及最后测试生成图像数据的路径。</a:t>
            </a:r>
          </a:p>
        </p:txBody>
      </p:sp>
    </p:spTree>
    <p:extLst>
      <p:ext uri="{BB962C8B-B14F-4D97-AF65-F5344CB8AC3E}">
        <p14:creationId xmlns:p14="http://schemas.microsoft.com/office/powerpoint/2010/main" val="187496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训练部分代码介绍</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参数选择</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C710BB84-ECD7-723D-2CA9-4C1BCAE8A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432" y="1086099"/>
            <a:ext cx="6692761" cy="2274845"/>
          </a:xfrm>
          <a:prstGeom prst="rect">
            <a:avLst/>
          </a:prstGeom>
        </p:spPr>
      </p:pic>
      <p:sp>
        <p:nvSpPr>
          <p:cNvPr id="9" name="文本框 8">
            <a:extLst>
              <a:ext uri="{FF2B5EF4-FFF2-40B4-BE49-F238E27FC236}">
                <a16:creationId xmlns:a16="http://schemas.microsoft.com/office/drawing/2014/main" id="{6A3EA0CC-6D02-2E59-E8ED-D0A443C75817}"/>
              </a:ext>
            </a:extLst>
          </p:cNvPr>
          <p:cNvSpPr txBox="1"/>
          <p:nvPr/>
        </p:nvSpPr>
        <p:spPr>
          <a:xfrm>
            <a:off x="7817771" y="1086099"/>
            <a:ext cx="3772394" cy="646331"/>
          </a:xfrm>
          <a:prstGeom prst="rect">
            <a:avLst/>
          </a:prstGeom>
          <a:noFill/>
        </p:spPr>
        <p:txBody>
          <a:bodyPr wrap="square" rtlCol="0">
            <a:spAutoFit/>
          </a:bodyPr>
          <a:lstStyle/>
          <a:p>
            <a:endParaRPr lang="en-US" altLang="zh-CN" dirty="0"/>
          </a:p>
          <a:p>
            <a:endParaRPr lang="zh-CN" altLang="en-US" dirty="0"/>
          </a:p>
        </p:txBody>
      </p:sp>
      <p:sp>
        <p:nvSpPr>
          <p:cNvPr id="10" name="文本框 9">
            <a:extLst>
              <a:ext uri="{FF2B5EF4-FFF2-40B4-BE49-F238E27FC236}">
                <a16:creationId xmlns:a16="http://schemas.microsoft.com/office/drawing/2014/main" id="{BCD914DA-5BFB-BCD8-6E20-02E727AB968A}"/>
              </a:ext>
            </a:extLst>
          </p:cNvPr>
          <p:cNvSpPr txBox="1"/>
          <p:nvPr/>
        </p:nvSpPr>
        <p:spPr>
          <a:xfrm>
            <a:off x="1206870" y="3360944"/>
            <a:ext cx="6947323" cy="3693319"/>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训练过程中的参数设定：</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每次训练的批次</a:t>
            </a:r>
            <a:r>
              <a:rPr lang="en-US" altLang="zh-CN" dirty="0" err="1">
                <a:latin typeface="楷体" panose="02010609060101010101" pitchFamily="49" charset="-122"/>
                <a:ea typeface="楷体" panose="02010609060101010101" pitchFamily="49" charset="-122"/>
              </a:rPr>
              <a:t>batch_size</a:t>
            </a:r>
            <a:r>
              <a:rPr lang="zh-CN" altLang="en-US" dirty="0">
                <a:latin typeface="楷体" panose="02010609060101010101" pitchFamily="49" charset="-122"/>
                <a:ea typeface="楷体" panose="02010609060101010101" pitchFamily="49" charset="-122"/>
              </a:rPr>
              <a:t>本人设定为</a:t>
            </a: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。这个值很小，主要是该值如果设定过大可能会导致云平台显卡显存不够而报错，故在这里选择一个较小的值。</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迭代训练次数本人设置为</a:t>
            </a:r>
            <a:r>
              <a:rPr lang="en-US" altLang="zh-CN" dirty="0">
                <a:latin typeface="楷体" panose="02010609060101010101" pitchFamily="49" charset="-122"/>
                <a:ea typeface="楷体" panose="02010609060101010101" pitchFamily="49" charset="-122"/>
              </a:rPr>
              <a:t>200000</a:t>
            </a:r>
            <a:r>
              <a:rPr lang="zh-CN" altLang="en-US" dirty="0">
                <a:latin typeface="楷体" panose="02010609060101010101" pitchFamily="49" charset="-122"/>
                <a:ea typeface="楷体" panose="02010609060101010101" pitchFamily="49" charset="-122"/>
              </a:rPr>
              <a:t>次。事实上该值可以设定得更大一些。主要是由于</a:t>
            </a:r>
            <a:r>
              <a:rPr lang="en-US" altLang="zh-CN" dirty="0" err="1">
                <a:latin typeface="楷体" panose="02010609060101010101" pitchFamily="49" charset="-122"/>
                <a:ea typeface="楷体" panose="02010609060101010101" pitchFamily="49" charset="-122"/>
              </a:rPr>
              <a:t>batch_size</a:t>
            </a:r>
            <a:r>
              <a:rPr lang="zh-CN" altLang="en-US" dirty="0">
                <a:latin typeface="楷体" panose="02010609060101010101" pitchFamily="49" charset="-122"/>
                <a:ea typeface="楷体" panose="02010609060101010101" pitchFamily="49" charset="-122"/>
              </a:rPr>
              <a:t>值较小，如果</a:t>
            </a:r>
            <a:r>
              <a:rPr lang="en-US" altLang="zh-CN" dirty="0">
                <a:latin typeface="楷体" panose="02010609060101010101" pitchFamily="49" charset="-122"/>
                <a:ea typeface="楷体" panose="02010609060101010101" pitchFamily="49" charset="-122"/>
              </a:rPr>
              <a:t>epoch</a:t>
            </a:r>
            <a:r>
              <a:rPr lang="zh-CN" altLang="en-US" dirty="0">
                <a:latin typeface="楷体" panose="02010609060101010101" pitchFamily="49" charset="-122"/>
                <a:ea typeface="楷体" panose="02010609060101010101" pitchFamily="49" charset="-122"/>
              </a:rPr>
              <a:t>不够大可能会训练不充分。</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生成器和鉴别器的学习率分别设为</a:t>
            </a:r>
            <a:r>
              <a:rPr lang="en-US" altLang="zh-CN" dirty="0">
                <a:latin typeface="楷体" panose="02010609060101010101" pitchFamily="49" charset="-122"/>
                <a:ea typeface="楷体" panose="02010609060101010101" pitchFamily="49" charset="-122"/>
              </a:rPr>
              <a:t>0.0005</a:t>
            </a:r>
            <a:r>
              <a:rPr lang="zh-CN" altLang="en-US" dirty="0">
                <a:latin typeface="楷体" panose="02010609060101010101" pitchFamily="49" charset="-122"/>
                <a:ea typeface="楷体" panose="02010609060101010101" pitchFamily="49" charset="-122"/>
              </a:rPr>
              <a:t>与</a:t>
            </a:r>
            <a:r>
              <a:rPr lang="en-US" altLang="zh-CN" dirty="0">
                <a:latin typeface="楷体" panose="02010609060101010101" pitchFamily="49" charset="-122"/>
                <a:ea typeface="楷体" panose="02010609060101010101" pitchFamily="49" charset="-122"/>
              </a:rPr>
              <a:t>0.0002</a:t>
            </a:r>
            <a:r>
              <a:rPr lang="zh-CN" altLang="en-US" dirty="0">
                <a:latin typeface="楷体" panose="02010609060101010101" pitchFamily="49" charset="-122"/>
                <a:ea typeface="楷体" panose="02010609060101010101" pitchFamily="49" charset="-122"/>
              </a:rPr>
              <a:t>。这里的学习率选择一方面来源于前人经验，另一方面来源于本人的调参。</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单次训练生成的图像个数取决于前页的图片保存函数。这主要是因为此前的函数采用</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的图片展示形式，因而此处设置单次训练生成的图像个数</a:t>
            </a:r>
            <a:r>
              <a:rPr lang="en-US" altLang="zh-CN" dirty="0" err="1">
                <a:latin typeface="楷体" panose="02010609060101010101" pitchFamily="49" charset="-122"/>
                <a:ea typeface="楷体" panose="02010609060101010101" pitchFamily="49" charset="-122"/>
              </a:rPr>
              <a:t>fake_num</a:t>
            </a:r>
            <a:r>
              <a:rPr lang="en-US" altLang="zh-CN" dirty="0">
                <a:latin typeface="楷体" panose="02010609060101010101" pitchFamily="49" charset="-122"/>
                <a:ea typeface="楷体" panose="02010609060101010101" pitchFamily="49" charset="-122"/>
              </a:rPr>
              <a:t>=16</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endParaRPr lang="zh-CN" altLang="en-US" dirty="0"/>
          </a:p>
        </p:txBody>
      </p:sp>
      <p:sp>
        <p:nvSpPr>
          <p:cNvPr id="12" name="文本框 11">
            <a:extLst>
              <a:ext uri="{FF2B5EF4-FFF2-40B4-BE49-F238E27FC236}">
                <a16:creationId xmlns:a16="http://schemas.microsoft.com/office/drawing/2014/main" id="{38DAB607-A9EE-FAFA-E4C4-A7544E6FB75A}"/>
              </a:ext>
            </a:extLst>
          </p:cNvPr>
          <p:cNvSpPr txBox="1"/>
          <p:nvPr/>
        </p:nvSpPr>
        <p:spPr>
          <a:xfrm>
            <a:off x="8285441" y="1086099"/>
            <a:ext cx="3304724" cy="563231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输入图像数据的高度、宽度以及颜色通道数本人分别设置为</a:t>
            </a:r>
            <a:r>
              <a:rPr lang="en-US" altLang="zh-CN" dirty="0">
                <a:latin typeface="楷体" panose="02010609060101010101" pitchFamily="49" charset="-122"/>
                <a:ea typeface="楷体" panose="02010609060101010101" pitchFamily="49" charset="-122"/>
              </a:rPr>
              <a:t>256</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256</a:t>
            </a:r>
            <a:r>
              <a:rPr lang="zh-CN" altLang="en-US" dirty="0">
                <a:latin typeface="楷体" panose="02010609060101010101" pitchFamily="49" charset="-122"/>
                <a:ea typeface="楷体" panose="02010609060101010101" pitchFamily="49" charset="-122"/>
              </a:rPr>
              <a:t>与</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。由于是彩图，通道数肯定为</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。图像数据的高度和宽度参数</a:t>
            </a:r>
            <a:r>
              <a:rPr lang="en-US" altLang="zh-CN" dirty="0">
                <a:latin typeface="楷体" panose="02010609060101010101" pitchFamily="49" charset="-122"/>
                <a:ea typeface="楷体" panose="02010609060101010101" pitchFamily="49" charset="-122"/>
              </a:rPr>
              <a:t>h</a:t>
            </a:r>
            <a:r>
              <a:rPr lang="zh-CN" altLang="en-US" dirty="0">
                <a:latin typeface="楷体" panose="02010609060101010101" pitchFamily="49" charset="-122"/>
                <a:ea typeface="楷体" panose="02010609060101010101" pitchFamily="49" charset="-122"/>
              </a:rPr>
              <a:t>与</a:t>
            </a:r>
            <a:r>
              <a:rPr lang="en-US" altLang="zh-CN" dirty="0">
                <a:latin typeface="楷体" panose="02010609060101010101" pitchFamily="49" charset="-122"/>
                <a:ea typeface="楷体" panose="02010609060101010101" pitchFamily="49" charset="-122"/>
              </a:rPr>
              <a:t>w</a:t>
            </a:r>
            <a:r>
              <a:rPr lang="zh-CN" altLang="en-US" dirty="0">
                <a:latin typeface="楷体" panose="02010609060101010101" pitchFamily="49" charset="-122"/>
                <a:ea typeface="楷体" panose="02010609060101010101" pitchFamily="49" charset="-122"/>
              </a:rPr>
              <a:t>需要被分别传入此前的数据导入函数，用于对原先数据的裁剪。选择为</a:t>
            </a:r>
            <a:r>
              <a:rPr lang="en-US" altLang="zh-CN" dirty="0">
                <a:latin typeface="楷体" panose="02010609060101010101" pitchFamily="49" charset="-122"/>
                <a:ea typeface="楷体" panose="02010609060101010101" pitchFamily="49" charset="-122"/>
              </a:rPr>
              <a:t>256</a:t>
            </a:r>
            <a:r>
              <a:rPr lang="zh-CN" altLang="en-US" dirty="0">
                <a:latin typeface="楷体" panose="02010609060101010101" pitchFamily="49" charset="-122"/>
                <a:ea typeface="楷体" panose="02010609060101010101" pitchFamily="49" charset="-122"/>
              </a:rPr>
              <a:t>，一方面是该像素不会过小导致生成图像比较模糊，另一方面像素过大会加大</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的训练难度，故这里适中选择。</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输入噪声的维度本人选择为</a:t>
            </a:r>
            <a:r>
              <a:rPr lang="en-US" altLang="zh-CN" dirty="0">
                <a:latin typeface="楷体" panose="02010609060101010101" pitchFamily="49" charset="-122"/>
                <a:ea typeface="楷体" panose="02010609060101010101" pitchFamily="49" charset="-122"/>
              </a:rPr>
              <a:t>100</a:t>
            </a:r>
            <a:r>
              <a:rPr lang="zh-CN" altLang="en-US" dirty="0">
                <a:latin typeface="楷体" panose="02010609060101010101" pitchFamily="49" charset="-122"/>
                <a:ea typeface="楷体" panose="02010609060101010101" pitchFamily="49" charset="-122"/>
              </a:rPr>
              <a:t>。这个参数设置之后后续就不再改动。</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本人设置每</a:t>
            </a:r>
            <a:r>
              <a:rPr lang="en-US" altLang="zh-CN" dirty="0">
                <a:latin typeface="楷体" panose="02010609060101010101" pitchFamily="49" charset="-122"/>
                <a:ea typeface="楷体" panose="02010609060101010101" pitchFamily="49" charset="-122"/>
              </a:rPr>
              <a:t>1000</a:t>
            </a:r>
            <a:r>
              <a:rPr lang="zh-CN" altLang="en-US" dirty="0">
                <a:latin typeface="楷体" panose="02010609060101010101" pitchFamily="49" charset="-122"/>
                <a:ea typeface="楷体" panose="02010609060101010101" pitchFamily="49" charset="-122"/>
              </a:rPr>
              <a:t>次训练过后，就保存一次中间结果的生成图像以及模型的各部分权重。这有助于随时观察模型的训练过程。</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90159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训练部分代码介绍</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1677C71F-A370-D898-D445-2E9440C50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976" y="1340756"/>
            <a:ext cx="6858352" cy="2013053"/>
          </a:xfrm>
          <a:prstGeom prst="rect">
            <a:avLst/>
          </a:prstGeom>
        </p:spPr>
      </p:pic>
      <p:sp>
        <p:nvSpPr>
          <p:cNvPr id="7" name="文本框 6">
            <a:extLst>
              <a:ext uri="{FF2B5EF4-FFF2-40B4-BE49-F238E27FC236}">
                <a16:creationId xmlns:a16="http://schemas.microsoft.com/office/drawing/2014/main" id="{56A8E711-37CB-B9E1-EECD-BE394E653DFE}"/>
              </a:ext>
            </a:extLst>
          </p:cNvPr>
          <p:cNvSpPr txBox="1"/>
          <p:nvPr/>
        </p:nvSpPr>
        <p:spPr>
          <a:xfrm>
            <a:off x="8397123" y="1287697"/>
            <a:ext cx="3127108" cy="2031325"/>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左侧为创建数据路径与导入数据集并进行预处理的代码。</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在此处图像被</a:t>
            </a:r>
            <a:r>
              <a:rPr lang="en-US" altLang="zh-CN" dirty="0">
                <a:latin typeface="楷体" panose="02010609060101010101" pitchFamily="49" charset="-122"/>
                <a:ea typeface="楷体" panose="02010609060101010101" pitchFamily="49" charset="-122"/>
              </a:rPr>
              <a:t>resize</a:t>
            </a:r>
            <a:r>
              <a:rPr lang="zh-CN" altLang="en-US" dirty="0">
                <a:latin typeface="楷体" panose="02010609060101010101" pitchFamily="49" charset="-122"/>
                <a:ea typeface="楷体" panose="02010609060101010101" pitchFamily="49" charset="-122"/>
              </a:rPr>
              <a:t>为</a:t>
            </a:r>
            <a:r>
              <a:rPr lang="en-US" altLang="zh-CN" dirty="0">
                <a:latin typeface="楷体" panose="02010609060101010101" pitchFamily="49" charset="-122"/>
                <a:ea typeface="楷体" panose="02010609060101010101" pitchFamily="49" charset="-122"/>
              </a:rPr>
              <a:t>256</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256</a:t>
            </a:r>
            <a:r>
              <a:rPr lang="zh-CN" altLang="en-US" dirty="0">
                <a:latin typeface="楷体" panose="02010609060101010101" pitchFamily="49" charset="-122"/>
                <a:ea typeface="楷体" panose="02010609060101010101" pitchFamily="49" charset="-122"/>
              </a:rPr>
              <a:t>的高与宽，并且将导入图像转为</a:t>
            </a:r>
            <a:r>
              <a:rPr lang="en-US" altLang="zh-CN" dirty="0" err="1">
                <a:latin typeface="楷体" panose="02010609060101010101" pitchFamily="49" charset="-122"/>
                <a:ea typeface="楷体" panose="02010609060101010101" pitchFamily="49" charset="-122"/>
              </a:rPr>
              <a:t>ndarray</a:t>
            </a:r>
            <a:r>
              <a:rPr lang="zh-CN" altLang="en-US" dirty="0">
                <a:latin typeface="楷体" panose="02010609060101010101" pitchFamily="49" charset="-122"/>
                <a:ea typeface="楷体" panose="02010609060101010101" pitchFamily="49" charset="-122"/>
              </a:rPr>
              <a:t>格式，且将数据归一化映射到（</a:t>
            </a:r>
            <a:r>
              <a:rPr lang="en-US" altLang="zh-CN" dirty="0">
                <a:latin typeface="楷体" panose="02010609060101010101" pitchFamily="49" charset="-122"/>
                <a:ea typeface="楷体" panose="02010609060101010101" pitchFamily="49" charset="-122"/>
              </a:rPr>
              <a:t>-1,1</a:t>
            </a:r>
            <a:r>
              <a:rPr lang="zh-CN" altLang="en-US" dirty="0">
                <a:latin typeface="楷体" panose="02010609060101010101" pitchFamily="49" charset="-122"/>
                <a:ea typeface="楷体" panose="02010609060101010101" pitchFamily="49" charset="-122"/>
              </a:rPr>
              <a:t>）之间。</a:t>
            </a:r>
          </a:p>
        </p:txBody>
      </p:sp>
      <p:pic>
        <p:nvPicPr>
          <p:cNvPr id="9" name="图片 8">
            <a:extLst>
              <a:ext uri="{FF2B5EF4-FFF2-40B4-BE49-F238E27FC236}">
                <a16:creationId xmlns:a16="http://schemas.microsoft.com/office/drawing/2014/main" id="{014A0EC4-03FD-DB49-6646-024A4F0DE6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635" y="3758849"/>
            <a:ext cx="4953255" cy="2248016"/>
          </a:xfrm>
          <a:prstGeom prst="rect">
            <a:avLst/>
          </a:prstGeom>
        </p:spPr>
      </p:pic>
      <p:sp>
        <p:nvSpPr>
          <p:cNvPr id="10" name="文本框 9">
            <a:extLst>
              <a:ext uri="{FF2B5EF4-FFF2-40B4-BE49-F238E27FC236}">
                <a16:creationId xmlns:a16="http://schemas.microsoft.com/office/drawing/2014/main" id="{85EEA010-D91C-6E68-C619-6571005009C7}"/>
              </a:ext>
            </a:extLst>
          </p:cNvPr>
          <p:cNvSpPr txBox="1"/>
          <p:nvPr/>
        </p:nvSpPr>
        <p:spPr>
          <a:xfrm>
            <a:off x="6652085" y="3590195"/>
            <a:ext cx="4732544" cy="2585323"/>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接着按照此前搭建的网络，对网络进行初始化，并且设置训练过程当中的优化器。</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本人设置的优化器为</a:t>
            </a:r>
            <a:r>
              <a:rPr lang="en-US" altLang="zh-CN" dirty="0">
                <a:latin typeface="楷体" panose="02010609060101010101" pitchFamily="49" charset="-122"/>
                <a:ea typeface="楷体" panose="02010609060101010101" pitchFamily="49" charset="-122"/>
              </a:rPr>
              <a:t>Adam</a:t>
            </a:r>
            <a:r>
              <a:rPr lang="zh-CN" altLang="en-US" dirty="0">
                <a:latin typeface="楷体" panose="02010609060101010101" pitchFamily="49" charset="-122"/>
                <a:ea typeface="楷体" panose="02010609060101010101" pitchFamily="49" charset="-122"/>
              </a:rPr>
              <a:t>优化器。采用</a:t>
            </a:r>
            <a:r>
              <a:rPr lang="en-US" altLang="zh-CN" dirty="0">
                <a:latin typeface="楷体" panose="02010609060101010101" pitchFamily="49" charset="-122"/>
                <a:ea typeface="楷体" panose="02010609060101010101" pitchFamily="49" charset="-122"/>
              </a:rPr>
              <a:t>Adam</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RMSprop</a:t>
            </a:r>
            <a:r>
              <a:rPr lang="zh-CN" altLang="en-US" dirty="0">
                <a:latin typeface="楷体" panose="02010609060101010101" pitchFamily="49" charset="-122"/>
                <a:ea typeface="楷体" panose="02010609060101010101" pitchFamily="49" charset="-122"/>
              </a:rPr>
              <a:t>优化器均可。</a:t>
            </a:r>
            <a:r>
              <a:rPr lang="en-US" altLang="zh-CN" b="0" i="0" dirty="0">
                <a:solidFill>
                  <a:srgbClr val="121212"/>
                </a:solidFill>
                <a:effectLst/>
                <a:latin typeface="楷体" panose="02010609060101010101" pitchFamily="49" charset="-122"/>
                <a:ea typeface="楷体" panose="02010609060101010101" pitchFamily="49" charset="-122"/>
              </a:rPr>
              <a:t>Adam</a:t>
            </a:r>
            <a:r>
              <a:rPr lang="zh-CN" altLang="en-US" b="0" i="0" dirty="0">
                <a:solidFill>
                  <a:srgbClr val="121212"/>
                </a:solidFill>
                <a:effectLst/>
                <a:latin typeface="楷体" panose="02010609060101010101" pitchFamily="49" charset="-122"/>
                <a:ea typeface="楷体" panose="02010609060101010101" pitchFamily="49" charset="-122"/>
              </a:rPr>
              <a:t>优化器结合</a:t>
            </a:r>
            <a:r>
              <a:rPr lang="en-US" altLang="zh-CN" b="0" i="0" dirty="0" err="1">
                <a:solidFill>
                  <a:srgbClr val="121212"/>
                </a:solidFill>
                <a:effectLst/>
                <a:latin typeface="楷体" panose="02010609060101010101" pitchFamily="49" charset="-122"/>
                <a:ea typeface="楷体" panose="02010609060101010101" pitchFamily="49" charset="-122"/>
              </a:rPr>
              <a:t>AdaGrad</a:t>
            </a:r>
            <a:r>
              <a:rPr lang="zh-CN" altLang="en-US" b="0" i="0" dirty="0">
                <a:solidFill>
                  <a:srgbClr val="121212"/>
                </a:solidFill>
                <a:effectLst/>
                <a:latin typeface="楷体" panose="02010609060101010101" pitchFamily="49" charset="-122"/>
                <a:ea typeface="楷体" panose="02010609060101010101" pitchFamily="49" charset="-122"/>
              </a:rPr>
              <a:t>和</a:t>
            </a:r>
            <a:r>
              <a:rPr lang="en-US" altLang="zh-CN" b="0" i="0" dirty="0" err="1">
                <a:solidFill>
                  <a:srgbClr val="121212"/>
                </a:solidFill>
                <a:effectLst/>
                <a:latin typeface="楷体" panose="02010609060101010101" pitchFamily="49" charset="-122"/>
                <a:ea typeface="楷体" panose="02010609060101010101" pitchFamily="49" charset="-122"/>
              </a:rPr>
              <a:t>RMSProp</a:t>
            </a:r>
            <a:r>
              <a:rPr lang="zh-CN" altLang="en-US" b="0" i="0" dirty="0">
                <a:solidFill>
                  <a:srgbClr val="121212"/>
                </a:solidFill>
                <a:effectLst/>
                <a:latin typeface="楷体" panose="02010609060101010101" pitchFamily="49" charset="-122"/>
                <a:ea typeface="楷体" panose="02010609060101010101" pitchFamily="49" charset="-122"/>
              </a:rPr>
              <a:t>两种优化算法的优点。对梯度的一阶矩估计（即梯度的均值）和二阶矩估计（即梯度的未中心化的方差）进行综合考虑，计算出更新步长。这一优化器的特点是梯度较为稳定，且算法收敛速度并不慢。</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30028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训练部分代码介绍</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训练函数</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BD76B7A2-50C1-2445-9245-818AF42FE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33" y="1386998"/>
            <a:ext cx="9271476" cy="4838949"/>
          </a:xfrm>
          <a:prstGeom prst="rect">
            <a:avLst/>
          </a:prstGeom>
        </p:spPr>
      </p:pic>
      <p:sp>
        <p:nvSpPr>
          <p:cNvPr id="7" name="文本框 6">
            <a:extLst>
              <a:ext uri="{FF2B5EF4-FFF2-40B4-BE49-F238E27FC236}">
                <a16:creationId xmlns:a16="http://schemas.microsoft.com/office/drawing/2014/main" id="{DEF3B0CE-05E5-CDF8-5CFB-D9A160B343DC}"/>
              </a:ext>
            </a:extLst>
          </p:cNvPr>
          <p:cNvSpPr txBox="1"/>
          <p:nvPr/>
        </p:nvSpPr>
        <p:spPr>
          <a:xfrm>
            <a:off x="9527908" y="1211970"/>
            <a:ext cx="2359292" cy="5078313"/>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在模型的训练部分，本人采用</a:t>
            </a:r>
            <a:r>
              <a:rPr lang="en-US" altLang="zh-CN" dirty="0" err="1">
                <a:latin typeface="楷体" panose="02010609060101010101" pitchFamily="49" charset="-122"/>
                <a:ea typeface="楷体" panose="02010609060101010101" pitchFamily="49" charset="-122"/>
              </a:rPr>
              <a:t>tensorflow</a:t>
            </a:r>
            <a:r>
              <a:rPr lang="zh-CN" altLang="en-US" dirty="0">
                <a:latin typeface="楷体" panose="02010609060101010101" pitchFamily="49" charset="-122"/>
                <a:ea typeface="楷体" panose="02010609060101010101" pitchFamily="49" charset="-122"/>
              </a:rPr>
              <a:t>自带的</a:t>
            </a:r>
            <a:r>
              <a:rPr lang="en-US" altLang="zh-CN" dirty="0" err="1">
                <a:latin typeface="楷体" panose="02010609060101010101" pitchFamily="49" charset="-122"/>
                <a:ea typeface="楷体" panose="02010609060101010101" pitchFamily="49" charset="-122"/>
              </a:rPr>
              <a:t>GradientType</a:t>
            </a:r>
            <a:r>
              <a:rPr lang="zh-CN" altLang="en-US" dirty="0">
                <a:latin typeface="楷体" panose="02010609060101010101" pitchFamily="49" charset="-122"/>
                <a:ea typeface="楷体" panose="02010609060101010101" pitchFamily="49" charset="-122"/>
              </a:rPr>
              <a:t>接口，该接口可以实现自行求导功能，且完成对于训练过程中计算梯度的记录。</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生成器和鉴别器的损失函数本人均采用经典的二分类交叉熵函数。该损失函数确实可以较好地量化二分类问题的任务。最后每一步训练完成，都返回生成器与鉴别器的损失函数值，用于实时监视训练过程。</a:t>
            </a:r>
          </a:p>
        </p:txBody>
      </p:sp>
    </p:spTree>
    <p:extLst>
      <p:ext uri="{BB962C8B-B14F-4D97-AF65-F5344CB8AC3E}">
        <p14:creationId xmlns:p14="http://schemas.microsoft.com/office/powerpoint/2010/main" val="382305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训练部分代码介绍</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训练函数</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10" name="图片 9">
            <a:extLst>
              <a:ext uri="{FF2B5EF4-FFF2-40B4-BE49-F238E27FC236}">
                <a16:creationId xmlns:a16="http://schemas.microsoft.com/office/drawing/2014/main" id="{1D3993D2-7D66-DAEF-D5C7-39F9ECCD8E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1086099"/>
            <a:ext cx="7417181" cy="5518434"/>
          </a:xfrm>
          <a:prstGeom prst="rect">
            <a:avLst/>
          </a:prstGeom>
        </p:spPr>
      </p:pic>
      <p:sp>
        <p:nvSpPr>
          <p:cNvPr id="11" name="文本框 10">
            <a:extLst>
              <a:ext uri="{FF2B5EF4-FFF2-40B4-BE49-F238E27FC236}">
                <a16:creationId xmlns:a16="http://schemas.microsoft.com/office/drawing/2014/main" id="{96529121-7969-EA09-EFB1-0885587F4210}"/>
              </a:ext>
            </a:extLst>
          </p:cNvPr>
          <p:cNvSpPr txBox="1"/>
          <p:nvPr/>
        </p:nvSpPr>
        <p:spPr>
          <a:xfrm>
            <a:off x="9081179" y="1583879"/>
            <a:ext cx="2429093" cy="3693319"/>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在真实的训练过程中，本人每</a:t>
            </a:r>
            <a:r>
              <a:rPr lang="en-US" altLang="zh-CN" dirty="0">
                <a:latin typeface="楷体" panose="02010609060101010101" pitchFamily="49" charset="-122"/>
                <a:ea typeface="楷体" panose="02010609060101010101" pitchFamily="49" charset="-122"/>
              </a:rPr>
              <a:t>1000</a:t>
            </a:r>
            <a:r>
              <a:rPr lang="zh-CN" altLang="en-US" dirty="0">
                <a:latin typeface="楷体" panose="02010609060101010101" pitchFamily="49" charset="-122"/>
                <a:ea typeface="楷体" panose="02010609060101010101" pitchFamily="49" charset="-122"/>
              </a:rPr>
              <a:t>次训练，对训练结果进行记录，且输出</a:t>
            </a:r>
            <a:r>
              <a:rPr lang="en-US" altLang="zh-CN" dirty="0">
                <a:latin typeface="楷体" panose="02010609060101010101" pitchFamily="49" charset="-122"/>
                <a:ea typeface="楷体" panose="02010609060101010101" pitchFamily="49" charset="-122"/>
              </a:rPr>
              <a:t>1000</a:t>
            </a:r>
            <a:r>
              <a:rPr lang="zh-CN" altLang="en-US" dirty="0">
                <a:latin typeface="楷体" panose="02010609060101010101" pitchFamily="49" charset="-122"/>
                <a:ea typeface="楷体" panose="02010609060101010101" pitchFamily="49" charset="-122"/>
              </a:rPr>
              <a:t>次训练的用时、此时的总生成器损失值以及总鉴别器损失值。与此同时，每</a:t>
            </a:r>
            <a:r>
              <a:rPr lang="en-US" altLang="zh-CN" dirty="0">
                <a:latin typeface="楷体" panose="02010609060101010101" pitchFamily="49" charset="-122"/>
                <a:ea typeface="楷体" panose="02010609060101010101" pitchFamily="49" charset="-122"/>
              </a:rPr>
              <a:t>1000</a:t>
            </a:r>
            <a:r>
              <a:rPr lang="zh-CN" altLang="en-US" dirty="0">
                <a:latin typeface="楷体" panose="02010609060101010101" pitchFamily="49" charset="-122"/>
                <a:ea typeface="楷体" panose="02010609060101010101" pitchFamily="49" charset="-122"/>
              </a:rPr>
              <a:t>次训练后的模型参数和权重会被记录在</a:t>
            </a:r>
            <a:r>
              <a:rPr lang="en-US" altLang="zh-CN" dirty="0">
                <a:latin typeface="楷体" panose="02010609060101010101" pitchFamily="49" charset="-122"/>
                <a:ea typeface="楷体" panose="02010609060101010101" pitchFamily="49" charset="-122"/>
              </a:rPr>
              <a:t>checkpoint</a:t>
            </a:r>
            <a:r>
              <a:rPr lang="zh-CN" altLang="en-US" dirty="0">
                <a:latin typeface="楷体" panose="02010609060101010101" pitchFamily="49" charset="-122"/>
                <a:ea typeface="楷体" panose="02010609060101010101" pitchFamily="49" charset="-122"/>
              </a:rPr>
              <a:t>路径当中，生成的图像被保存在</a:t>
            </a:r>
            <a:r>
              <a:rPr lang="en-US" altLang="zh-CN" dirty="0" err="1">
                <a:latin typeface="楷体" panose="02010609060101010101" pitchFamily="49" charset="-122"/>
                <a:ea typeface="楷体" panose="02010609060101010101" pitchFamily="49" charset="-122"/>
              </a:rPr>
              <a:t>result_image</a:t>
            </a:r>
            <a:r>
              <a:rPr lang="zh-CN" altLang="en-US" dirty="0">
                <a:latin typeface="楷体" panose="02010609060101010101" pitchFamily="49" charset="-122"/>
                <a:ea typeface="楷体" panose="02010609060101010101" pitchFamily="49" charset="-122"/>
              </a:rPr>
              <a:t>路径中。</a:t>
            </a:r>
          </a:p>
        </p:txBody>
      </p:sp>
    </p:spTree>
    <p:extLst>
      <p:ext uri="{BB962C8B-B14F-4D97-AF65-F5344CB8AC3E}">
        <p14:creationId xmlns:p14="http://schemas.microsoft.com/office/powerpoint/2010/main" val="691474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测试部分代码介绍</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6281AC4E-38CE-7B26-C7EB-C639CA8ABE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2541486"/>
            <a:ext cx="7080614" cy="2311519"/>
          </a:xfrm>
          <a:prstGeom prst="rect">
            <a:avLst/>
          </a:prstGeom>
        </p:spPr>
      </p:pic>
      <p:pic>
        <p:nvPicPr>
          <p:cNvPr id="10" name="图片 9">
            <a:extLst>
              <a:ext uri="{FF2B5EF4-FFF2-40B4-BE49-F238E27FC236}">
                <a16:creationId xmlns:a16="http://schemas.microsoft.com/office/drawing/2014/main" id="{C914C073-1918-7B6F-8E7B-E2A34F1AC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398" y="1086099"/>
            <a:ext cx="5137414" cy="1257365"/>
          </a:xfrm>
          <a:prstGeom prst="rect">
            <a:avLst/>
          </a:prstGeom>
        </p:spPr>
      </p:pic>
      <p:pic>
        <p:nvPicPr>
          <p:cNvPr id="12" name="图片 11">
            <a:extLst>
              <a:ext uri="{FF2B5EF4-FFF2-40B4-BE49-F238E27FC236}">
                <a16:creationId xmlns:a16="http://schemas.microsoft.com/office/drawing/2014/main" id="{C2DF35BB-E6F5-6D4B-EDB5-D233D36EAB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3398" y="5051027"/>
            <a:ext cx="4959605" cy="1371670"/>
          </a:xfrm>
          <a:prstGeom prst="rect">
            <a:avLst/>
          </a:prstGeom>
        </p:spPr>
      </p:pic>
      <p:sp>
        <p:nvSpPr>
          <p:cNvPr id="13" name="文本框 12">
            <a:extLst>
              <a:ext uri="{FF2B5EF4-FFF2-40B4-BE49-F238E27FC236}">
                <a16:creationId xmlns:a16="http://schemas.microsoft.com/office/drawing/2014/main" id="{1FFB3566-448C-4B16-29A5-07695D7804F1}"/>
              </a:ext>
            </a:extLst>
          </p:cNvPr>
          <p:cNvSpPr txBox="1"/>
          <p:nvPr/>
        </p:nvSpPr>
        <p:spPr>
          <a:xfrm>
            <a:off x="7126736" y="1150322"/>
            <a:ext cx="4257893" cy="1200329"/>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测试部分参数：每次测试的批次本人设置为最小值</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，主要原因还是防止显存不够。除此之外，</a:t>
            </a:r>
            <a:r>
              <a:rPr lang="en-US" altLang="zh-CN" dirty="0" err="1">
                <a:latin typeface="楷体" panose="02010609060101010101" pitchFamily="49" charset="-122"/>
                <a:ea typeface="楷体" panose="02010609060101010101" pitchFamily="49" charset="-122"/>
              </a:rPr>
              <a:t>fake_num</a:t>
            </a:r>
            <a:r>
              <a:rPr lang="zh-CN" altLang="en-US" dirty="0">
                <a:latin typeface="楷体" panose="02010609060101010101" pitchFamily="49" charset="-122"/>
                <a:ea typeface="楷体" panose="02010609060101010101" pitchFamily="49" charset="-122"/>
              </a:rPr>
              <a:t>可以设定生成图片的个数。</a:t>
            </a:r>
          </a:p>
        </p:txBody>
      </p:sp>
      <p:sp>
        <p:nvSpPr>
          <p:cNvPr id="14" name="文本框 13">
            <a:extLst>
              <a:ext uri="{FF2B5EF4-FFF2-40B4-BE49-F238E27FC236}">
                <a16:creationId xmlns:a16="http://schemas.microsoft.com/office/drawing/2014/main" id="{95BD6996-E750-3A53-4F05-3A81FCF7246B}"/>
              </a:ext>
            </a:extLst>
          </p:cNvPr>
          <p:cNvSpPr txBox="1"/>
          <p:nvPr/>
        </p:nvSpPr>
        <p:spPr>
          <a:xfrm>
            <a:off x="8760092" y="2541486"/>
            <a:ext cx="2624537" cy="2308324"/>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网络搭建完毕后，需要加载此前保存的训练好的模型参数。再将噪声归一化至（</a:t>
            </a:r>
            <a:r>
              <a:rPr lang="en-US" altLang="zh-CN" dirty="0">
                <a:latin typeface="楷体" panose="02010609060101010101" pitchFamily="49" charset="-122"/>
                <a:ea typeface="楷体" panose="02010609060101010101" pitchFamily="49" charset="-122"/>
              </a:rPr>
              <a:t>-1,1</a:t>
            </a:r>
            <a:r>
              <a:rPr lang="zh-CN" altLang="en-US" dirty="0">
                <a:latin typeface="楷体" panose="02010609060101010101" pitchFamily="49" charset="-122"/>
                <a:ea typeface="楷体" panose="02010609060101010101" pitchFamily="49" charset="-122"/>
              </a:rPr>
              <a:t>）之间，生成虚假图像数据，再重新</a:t>
            </a:r>
            <a:r>
              <a:rPr lang="en-US" altLang="zh-CN" dirty="0">
                <a:latin typeface="楷体" panose="02010609060101010101" pitchFamily="49" charset="-122"/>
                <a:ea typeface="楷体" panose="02010609060101010101" pitchFamily="49" charset="-122"/>
              </a:rPr>
              <a:t>reshape</a:t>
            </a:r>
            <a:r>
              <a:rPr lang="zh-CN" altLang="en-US" dirty="0">
                <a:latin typeface="楷体" panose="02010609060101010101" pitchFamily="49" charset="-122"/>
                <a:ea typeface="楷体" panose="02010609060101010101" pitchFamily="49" charset="-122"/>
              </a:rPr>
              <a:t>为</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维张量形式，且反归一化，完成图像的生成。</a:t>
            </a:r>
          </a:p>
        </p:txBody>
      </p:sp>
      <p:sp>
        <p:nvSpPr>
          <p:cNvPr id="15" name="文本框 14">
            <a:extLst>
              <a:ext uri="{FF2B5EF4-FFF2-40B4-BE49-F238E27FC236}">
                <a16:creationId xmlns:a16="http://schemas.microsoft.com/office/drawing/2014/main" id="{F6591B3B-DF30-EB36-198C-BC9BE7CE119A}"/>
              </a:ext>
            </a:extLst>
          </p:cNvPr>
          <p:cNvSpPr txBox="1"/>
          <p:nvPr/>
        </p:nvSpPr>
        <p:spPr>
          <a:xfrm>
            <a:off x="7217478" y="5130412"/>
            <a:ext cx="4167151" cy="64633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最后写入保存图像的路径，并对图像进行保存即可。</a:t>
            </a:r>
          </a:p>
        </p:txBody>
      </p:sp>
    </p:spTree>
    <p:extLst>
      <p:ext uri="{BB962C8B-B14F-4D97-AF65-F5344CB8AC3E}">
        <p14:creationId xmlns:p14="http://schemas.microsoft.com/office/powerpoint/2010/main" val="422631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b="1" dirty="0">
                <a:solidFill>
                  <a:srgbClr val="1A5AA1"/>
                </a:solidFill>
                <a:latin typeface="楷体" panose="02010609060101010101" charset="-122"/>
                <a:ea typeface="楷体" panose="02010609060101010101" charset="-122"/>
                <a:cs typeface="楷体" panose="02010609060101010101" charset="-122"/>
              </a:rPr>
              <a:t>Baseline</a:t>
            </a:r>
            <a:r>
              <a:rPr lang="zh-CN" altLang="en-US" sz="3200" b="1" dirty="0">
                <a:solidFill>
                  <a:srgbClr val="1A5AA1"/>
                </a:solidFill>
                <a:latin typeface="楷体" panose="02010609060101010101" charset="-122"/>
                <a:ea typeface="楷体" panose="02010609060101010101" charset="-122"/>
                <a:cs typeface="楷体" panose="02010609060101010101" charset="-122"/>
              </a:rPr>
              <a:t>模型效果</a:t>
            </a:r>
            <a:endParaRPr lang="en-US" altLang="zh-CN" sz="3200" b="1" dirty="0">
              <a:solidFill>
                <a:srgbClr val="1A5AA1"/>
              </a:solidFill>
              <a:latin typeface="楷体" panose="02010609060101010101" charset="-122"/>
              <a:ea typeface="楷体" panose="02010609060101010101" charset="-122"/>
              <a:cs typeface="楷体" panose="02010609060101010101" charset="-122"/>
            </a:endParaRPr>
          </a:p>
          <a:p>
            <a:pPr marL="0" indent="0">
              <a:buFont typeface="Arial" panose="020B0604020202020204" pitchFamily="34" charset="0"/>
              <a:buNone/>
            </a:pP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28508"/>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3072469A-47DF-5D73-FDF0-3426AE21B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698" y="1086099"/>
            <a:ext cx="5790488" cy="5699834"/>
          </a:xfrm>
          <a:prstGeom prst="rect">
            <a:avLst/>
          </a:prstGeom>
        </p:spPr>
      </p:pic>
      <p:sp>
        <p:nvSpPr>
          <p:cNvPr id="14" name="文本框 13">
            <a:extLst>
              <a:ext uri="{FF2B5EF4-FFF2-40B4-BE49-F238E27FC236}">
                <a16:creationId xmlns:a16="http://schemas.microsoft.com/office/drawing/2014/main" id="{83F5B959-61D7-9315-8DE6-ED5960A4CBE6}"/>
              </a:ext>
            </a:extLst>
          </p:cNvPr>
          <p:cNvSpPr txBox="1"/>
          <p:nvPr/>
        </p:nvSpPr>
        <p:spPr>
          <a:xfrm>
            <a:off x="7706089" y="1989344"/>
            <a:ext cx="3887945" cy="286232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在将基准</a:t>
            </a:r>
            <a:r>
              <a:rPr lang="en-US" altLang="zh-CN" dirty="0">
                <a:latin typeface="楷体" panose="02010609060101010101" pitchFamily="49" charset="-122"/>
                <a:ea typeface="楷体" panose="02010609060101010101" pitchFamily="49" charset="-122"/>
              </a:rPr>
              <a:t>Baseline</a:t>
            </a:r>
            <a:r>
              <a:rPr lang="zh-CN" altLang="en-US" dirty="0">
                <a:latin typeface="楷体" panose="02010609060101010101" pitchFamily="49" charset="-122"/>
                <a:ea typeface="楷体" panose="02010609060101010101" pitchFamily="49" charset="-122"/>
              </a:rPr>
              <a:t>的</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模型按照此前所介绍的代码训练</a:t>
            </a:r>
            <a:r>
              <a:rPr lang="en-US" altLang="zh-CN" dirty="0">
                <a:latin typeface="楷体" panose="02010609060101010101" pitchFamily="49" charset="-122"/>
                <a:ea typeface="楷体" panose="02010609060101010101" pitchFamily="49" charset="-122"/>
              </a:rPr>
              <a:t>200000</a:t>
            </a:r>
            <a:r>
              <a:rPr lang="zh-CN" altLang="en-US" dirty="0">
                <a:latin typeface="楷体" panose="02010609060101010101" pitchFamily="49" charset="-122"/>
                <a:ea typeface="楷体" panose="02010609060101010101" pitchFamily="49" charset="-122"/>
              </a:rPr>
              <a:t>个</a:t>
            </a:r>
            <a:r>
              <a:rPr lang="en-US" altLang="zh-CN" dirty="0">
                <a:latin typeface="楷体" panose="02010609060101010101" pitchFamily="49" charset="-122"/>
                <a:ea typeface="楷体" panose="02010609060101010101" pitchFamily="49" charset="-122"/>
              </a:rPr>
              <a:t>epoch</a:t>
            </a:r>
            <a:r>
              <a:rPr lang="zh-CN" altLang="en-US" dirty="0">
                <a:latin typeface="楷体" panose="02010609060101010101" pitchFamily="49" charset="-122"/>
                <a:ea typeface="楷体" panose="02010609060101010101" pitchFamily="49" charset="-122"/>
              </a:rPr>
              <a:t>后，生成的部分虚假图像如左图所示。总体上看来，人脸的轮廓被较好地绘制出来，头发和脸上的其他器官也被训练地较为明显。</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该结果仍有需要改进之处。可以通过一系列改进，增加图像色彩的饱和度，使图像看上去更加丰满一些。</a:t>
            </a:r>
          </a:p>
        </p:txBody>
      </p:sp>
    </p:spTree>
    <p:extLst>
      <p:ext uri="{BB962C8B-B14F-4D97-AF65-F5344CB8AC3E}">
        <p14:creationId xmlns:p14="http://schemas.microsoft.com/office/powerpoint/2010/main" val="3662867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b="1" dirty="0">
                <a:solidFill>
                  <a:srgbClr val="1A5AA1"/>
                </a:solidFill>
                <a:latin typeface="楷体" panose="02010609060101010101" charset="-122"/>
                <a:ea typeface="楷体" panose="02010609060101010101" charset="-122"/>
                <a:cs typeface="楷体" panose="02010609060101010101" charset="-122"/>
              </a:rPr>
              <a:t>Baseline</a:t>
            </a:r>
            <a:r>
              <a:rPr lang="zh-CN" altLang="en-US" sz="3200" b="1" dirty="0">
                <a:solidFill>
                  <a:srgbClr val="1A5AA1"/>
                </a:solidFill>
                <a:latin typeface="楷体" panose="02010609060101010101" charset="-122"/>
                <a:ea typeface="楷体" panose="02010609060101010101" charset="-122"/>
                <a:cs typeface="楷体" panose="02010609060101010101" charset="-122"/>
              </a:rPr>
              <a:t>模型效果</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4D2C028B-50A4-C24B-0DB7-E06A684E69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5896" y="1086099"/>
            <a:ext cx="5020926" cy="3611544"/>
          </a:xfrm>
          <a:prstGeom prst="rect">
            <a:avLst/>
          </a:prstGeom>
        </p:spPr>
      </p:pic>
      <p:pic>
        <p:nvPicPr>
          <p:cNvPr id="6" name="图片 5">
            <a:extLst>
              <a:ext uri="{FF2B5EF4-FFF2-40B4-BE49-F238E27FC236}">
                <a16:creationId xmlns:a16="http://schemas.microsoft.com/office/drawing/2014/main" id="{36169177-8E79-79F4-6940-19062E84D2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7992" y="1086099"/>
            <a:ext cx="5212007" cy="3611544"/>
          </a:xfrm>
          <a:prstGeom prst="rect">
            <a:avLst/>
          </a:prstGeom>
        </p:spPr>
      </p:pic>
      <p:sp>
        <p:nvSpPr>
          <p:cNvPr id="7" name="文本框 6">
            <a:extLst>
              <a:ext uri="{FF2B5EF4-FFF2-40B4-BE49-F238E27FC236}">
                <a16:creationId xmlns:a16="http://schemas.microsoft.com/office/drawing/2014/main" id="{5F8F1D6A-BB1A-E725-464B-CE4754B65111}"/>
              </a:ext>
            </a:extLst>
          </p:cNvPr>
          <p:cNvSpPr txBox="1"/>
          <p:nvPr/>
        </p:nvSpPr>
        <p:spPr>
          <a:xfrm>
            <a:off x="1647316" y="4760464"/>
            <a:ext cx="4383536" cy="276999"/>
          </a:xfrm>
          <a:prstGeom prst="rect">
            <a:avLst/>
          </a:prstGeom>
          <a:noFill/>
        </p:spPr>
        <p:txBody>
          <a:bodyPr wrap="square" rtlCol="0">
            <a:spAutoFit/>
          </a:bodyPr>
          <a:lstStyle/>
          <a:p>
            <a:r>
              <a:rPr lang="zh-CN" altLang="en-US" sz="1200" dirty="0"/>
              <a:t>                                         生成器损失</a:t>
            </a:r>
          </a:p>
        </p:txBody>
      </p:sp>
      <p:sp>
        <p:nvSpPr>
          <p:cNvPr id="8" name="文本框 7">
            <a:extLst>
              <a:ext uri="{FF2B5EF4-FFF2-40B4-BE49-F238E27FC236}">
                <a16:creationId xmlns:a16="http://schemas.microsoft.com/office/drawing/2014/main" id="{F5F4BCAC-644F-1417-777D-02995744C967}"/>
              </a:ext>
            </a:extLst>
          </p:cNvPr>
          <p:cNvSpPr txBox="1"/>
          <p:nvPr/>
        </p:nvSpPr>
        <p:spPr>
          <a:xfrm>
            <a:off x="6728867" y="4697643"/>
            <a:ext cx="4606901" cy="276999"/>
          </a:xfrm>
          <a:prstGeom prst="rect">
            <a:avLst/>
          </a:prstGeom>
          <a:noFill/>
        </p:spPr>
        <p:txBody>
          <a:bodyPr wrap="square" rtlCol="0">
            <a:spAutoFit/>
          </a:bodyPr>
          <a:lstStyle/>
          <a:p>
            <a:r>
              <a:rPr lang="zh-CN" altLang="en-US" sz="1200" dirty="0"/>
              <a:t>                                             鉴别器损失 </a:t>
            </a:r>
          </a:p>
        </p:txBody>
      </p:sp>
      <p:sp>
        <p:nvSpPr>
          <p:cNvPr id="9" name="文本框 8">
            <a:extLst>
              <a:ext uri="{FF2B5EF4-FFF2-40B4-BE49-F238E27FC236}">
                <a16:creationId xmlns:a16="http://schemas.microsoft.com/office/drawing/2014/main" id="{E0EBDB25-C006-B1B6-41A1-29690C464D47}"/>
              </a:ext>
            </a:extLst>
          </p:cNvPr>
          <p:cNvSpPr txBox="1"/>
          <p:nvPr/>
        </p:nvSpPr>
        <p:spPr>
          <a:xfrm>
            <a:off x="837618" y="5037463"/>
            <a:ext cx="10484189" cy="1477328"/>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本人以每</a:t>
            </a:r>
            <a:r>
              <a:rPr lang="en-US" altLang="zh-CN" dirty="0">
                <a:latin typeface="楷体" panose="02010609060101010101" pitchFamily="49" charset="-122"/>
                <a:ea typeface="楷体" panose="02010609060101010101" pitchFamily="49" charset="-122"/>
              </a:rPr>
              <a:t>1000</a:t>
            </a:r>
            <a:r>
              <a:rPr lang="zh-CN" altLang="en-US" dirty="0">
                <a:latin typeface="楷体" panose="02010609060101010101" pitchFamily="49" charset="-122"/>
                <a:ea typeface="楷体" panose="02010609060101010101" pitchFamily="49" charset="-122"/>
              </a:rPr>
              <a:t>次训练为节点，绘制出了训练过程中生成器和鉴别器损失函数值的变化。可以看到，鉴别器的损失函数值有着很明显的先增大后减小的趋势。这是满足</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训练的一般规律的。因为随着生成器生成的图像质量的提升，鉴别器在训练到一定阶段后的鉴别能力会有所下降，因而导致损失函数值增大。接着鉴别器不断提升自身性能，又可以较好地识别真实与虚假的图像，因而损失函数值又开始呈一定的下降趋势。这很好地体现了</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对抗</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的宗旨。而最佳的训练结果就是二者之间的损失达到</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动态平衡</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32181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基于</a:t>
            </a:r>
            <a:r>
              <a:rPr lang="en-US" altLang="zh-CN" sz="3200" b="1" dirty="0">
                <a:solidFill>
                  <a:srgbClr val="1A5AA1"/>
                </a:solidFill>
                <a:latin typeface="楷体" panose="02010609060101010101" charset="-122"/>
                <a:ea typeface="楷体" panose="02010609060101010101" charset="-122"/>
                <a:cs typeface="楷体" panose="02010609060101010101" charset="-122"/>
              </a:rPr>
              <a:t>Baseline</a:t>
            </a:r>
            <a:r>
              <a:rPr lang="zh-CN" altLang="en-US" sz="3200" b="1" dirty="0">
                <a:solidFill>
                  <a:srgbClr val="1A5AA1"/>
                </a:solidFill>
                <a:latin typeface="楷体" panose="02010609060101010101" charset="-122"/>
                <a:ea typeface="楷体" panose="02010609060101010101" charset="-122"/>
                <a:cs typeface="楷体" panose="02010609060101010101" charset="-122"/>
              </a:rPr>
              <a:t>的一些改进</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51D6467E-36E4-A4B3-817F-15C42F1F3622}"/>
              </a:ext>
            </a:extLst>
          </p:cNvPr>
          <p:cNvSpPr txBox="1"/>
          <p:nvPr/>
        </p:nvSpPr>
        <p:spPr>
          <a:xfrm>
            <a:off x="1430931" y="1074944"/>
            <a:ext cx="10184043" cy="92333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从此前得到的</a:t>
            </a:r>
            <a:r>
              <a:rPr lang="en-US" altLang="zh-CN" dirty="0">
                <a:latin typeface="楷体" panose="02010609060101010101" pitchFamily="49" charset="-122"/>
                <a:ea typeface="楷体" panose="02010609060101010101" pitchFamily="49" charset="-122"/>
              </a:rPr>
              <a:t>Baseline</a:t>
            </a:r>
            <a:r>
              <a:rPr lang="zh-CN" altLang="en-US" dirty="0">
                <a:latin typeface="楷体" panose="02010609060101010101" pitchFamily="49" charset="-122"/>
                <a:ea typeface="楷体" panose="02010609060101010101" pitchFamily="49" charset="-122"/>
              </a:rPr>
              <a:t>的</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的损失函数可以看出，生成器和鉴别器的损失函数值还是比较大的。生成器的损失函数均值达到了</a:t>
            </a:r>
            <a:r>
              <a:rPr lang="en-US" altLang="zh-CN" dirty="0">
                <a:latin typeface="楷体" panose="02010609060101010101" pitchFamily="49" charset="-122"/>
                <a:ea typeface="楷体" panose="02010609060101010101" pitchFamily="49" charset="-122"/>
              </a:rPr>
              <a:t>12.2</a:t>
            </a:r>
            <a:r>
              <a:rPr lang="zh-CN" altLang="en-US" dirty="0">
                <a:latin typeface="楷体" panose="02010609060101010101" pitchFamily="49" charset="-122"/>
                <a:ea typeface="楷体" panose="02010609060101010101" pitchFamily="49" charset="-122"/>
              </a:rPr>
              <a:t>左右，而鉴别器的损失函数值也在</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左右徘徊。故要进一步提升图片质量，需要通过一些改进手段减小损失函数值。</a:t>
            </a:r>
          </a:p>
        </p:txBody>
      </p:sp>
      <p:pic>
        <p:nvPicPr>
          <p:cNvPr id="7" name="图片 6">
            <a:extLst>
              <a:ext uri="{FF2B5EF4-FFF2-40B4-BE49-F238E27FC236}">
                <a16:creationId xmlns:a16="http://schemas.microsoft.com/office/drawing/2014/main" id="{D9F921E0-CE4A-9508-B255-D86DDC194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265" y="2196296"/>
            <a:ext cx="7269421" cy="4023020"/>
          </a:xfrm>
          <a:prstGeom prst="rect">
            <a:avLst/>
          </a:prstGeom>
        </p:spPr>
      </p:pic>
      <p:sp>
        <p:nvSpPr>
          <p:cNvPr id="8" name="文本框 7">
            <a:extLst>
              <a:ext uri="{FF2B5EF4-FFF2-40B4-BE49-F238E27FC236}">
                <a16:creationId xmlns:a16="http://schemas.microsoft.com/office/drawing/2014/main" id="{ABE2C648-F2F7-5E36-8D31-68ECD594E95A}"/>
              </a:ext>
            </a:extLst>
          </p:cNvPr>
          <p:cNvSpPr txBox="1"/>
          <p:nvPr/>
        </p:nvSpPr>
        <p:spPr>
          <a:xfrm>
            <a:off x="8578607" y="2911302"/>
            <a:ext cx="2868843" cy="286232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本人最先采用的改进手段就是在鉴别器网络中加入</a:t>
            </a:r>
            <a:r>
              <a:rPr lang="en-US" altLang="zh-CN" dirty="0">
                <a:latin typeface="楷体" panose="02010609060101010101" pitchFamily="49" charset="-122"/>
                <a:ea typeface="楷体" panose="02010609060101010101" pitchFamily="49" charset="-122"/>
              </a:rPr>
              <a:t>dropout</a:t>
            </a:r>
            <a:r>
              <a:rPr lang="zh-CN" altLang="en-US" dirty="0">
                <a:latin typeface="楷体" panose="02010609060101010101" pitchFamily="49" charset="-122"/>
                <a:ea typeface="楷体" panose="02010609060101010101" pitchFamily="49" charset="-122"/>
              </a:rPr>
              <a:t>层，以限制鉴别器网络的过拟合。在前人的研究中，已经有效证明了随机失活一部分神经元的这一做法可以很好地缓解过拟合。这里借助经验，设置</a:t>
            </a:r>
            <a:r>
              <a:rPr lang="en-US" altLang="zh-CN" dirty="0">
                <a:latin typeface="楷体" panose="02010609060101010101" pitchFamily="49" charset="-122"/>
                <a:ea typeface="楷体" panose="02010609060101010101" pitchFamily="49" charset="-122"/>
              </a:rPr>
              <a:t>dropout</a:t>
            </a:r>
            <a:r>
              <a:rPr lang="zh-CN" altLang="en-US" dirty="0">
                <a:latin typeface="楷体" panose="02010609060101010101" pitchFamily="49" charset="-122"/>
                <a:ea typeface="楷体" panose="02010609060101010101" pitchFamily="49" charset="-122"/>
              </a:rPr>
              <a:t>参数为</a:t>
            </a:r>
            <a:r>
              <a:rPr lang="en-US" altLang="zh-CN" dirty="0">
                <a:latin typeface="楷体" panose="02010609060101010101" pitchFamily="49" charset="-122"/>
                <a:ea typeface="楷体" panose="02010609060101010101" pitchFamily="49" charset="-122"/>
              </a:rPr>
              <a:t>0.3（</a:t>
            </a:r>
            <a:r>
              <a:rPr lang="zh-CN" altLang="en-US" dirty="0">
                <a:latin typeface="楷体" panose="02010609060101010101" pitchFamily="49" charset="-122"/>
                <a:ea typeface="楷体" panose="02010609060101010101" pitchFamily="49" charset="-122"/>
              </a:rPr>
              <a:t>一般在</a:t>
            </a:r>
            <a:r>
              <a:rPr lang="en-US" altLang="zh-CN" dirty="0">
                <a:latin typeface="楷体" panose="02010609060101010101" pitchFamily="49" charset="-122"/>
                <a:ea typeface="楷体" panose="02010609060101010101" pitchFamily="49" charset="-122"/>
              </a:rPr>
              <a:t>0.2-0.5</a:t>
            </a:r>
            <a:r>
              <a:rPr lang="zh-CN" altLang="en-US" dirty="0">
                <a:latin typeface="楷体" panose="02010609060101010101" pitchFamily="49" charset="-122"/>
                <a:ea typeface="楷体" panose="02010609060101010101" pitchFamily="49" charset="-122"/>
              </a:rPr>
              <a:t>之间</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587319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基于</a:t>
            </a:r>
            <a:r>
              <a:rPr lang="en-US" altLang="zh-CN" sz="3200" b="1" dirty="0">
                <a:solidFill>
                  <a:srgbClr val="1A5AA1"/>
                </a:solidFill>
                <a:latin typeface="楷体" panose="02010609060101010101" charset="-122"/>
                <a:ea typeface="楷体" panose="02010609060101010101" charset="-122"/>
                <a:cs typeface="楷体" panose="02010609060101010101" charset="-122"/>
              </a:rPr>
              <a:t>Baseline</a:t>
            </a:r>
            <a:r>
              <a:rPr lang="zh-CN" altLang="en-US" sz="3200" b="1" dirty="0">
                <a:solidFill>
                  <a:srgbClr val="1A5AA1"/>
                </a:solidFill>
                <a:latin typeface="楷体" panose="02010609060101010101" charset="-122"/>
                <a:ea typeface="楷体" panose="02010609060101010101" charset="-122"/>
                <a:cs typeface="楷体" panose="02010609060101010101" charset="-122"/>
              </a:rPr>
              <a:t>的一些改进</a:t>
            </a:r>
            <a:r>
              <a:rPr lang="en-US" altLang="zh-CN" sz="3200" b="1" dirty="0">
                <a:solidFill>
                  <a:srgbClr val="1A5AA1"/>
                </a:solidFill>
                <a:latin typeface="楷体" panose="02010609060101010101" charset="-122"/>
                <a:ea typeface="楷体" panose="02010609060101010101" charset="-122"/>
                <a:cs typeface="楷体" panose="02010609060101010101" charset="-122"/>
              </a:rPr>
              <a:t>——GELU</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948769" y="138508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40F46874-E532-ECE2-055E-A62E0637AC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5807" y="1069090"/>
            <a:ext cx="4584776" cy="3150854"/>
          </a:xfrm>
          <a:prstGeom prst="rect">
            <a:avLst/>
          </a:prstGeom>
        </p:spPr>
      </p:pic>
      <p:pic>
        <p:nvPicPr>
          <p:cNvPr id="8" name="图片 7">
            <a:extLst>
              <a:ext uri="{FF2B5EF4-FFF2-40B4-BE49-F238E27FC236}">
                <a16:creationId xmlns:a16="http://schemas.microsoft.com/office/drawing/2014/main" id="{D8AFF6BD-CCE4-D17C-39E7-EA65C30CC4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066" y="3429000"/>
            <a:ext cx="6629741" cy="2965602"/>
          </a:xfrm>
          <a:prstGeom prst="rect">
            <a:avLst/>
          </a:prstGeom>
        </p:spPr>
      </p:pic>
      <p:sp>
        <p:nvSpPr>
          <p:cNvPr id="9" name="文本框 8">
            <a:extLst>
              <a:ext uri="{FF2B5EF4-FFF2-40B4-BE49-F238E27FC236}">
                <a16:creationId xmlns:a16="http://schemas.microsoft.com/office/drawing/2014/main" id="{B6AF81F5-A132-8D11-BF8E-D8723F84A74F}"/>
              </a:ext>
            </a:extLst>
          </p:cNvPr>
          <p:cNvSpPr txBox="1"/>
          <p:nvPr/>
        </p:nvSpPr>
        <p:spPr>
          <a:xfrm>
            <a:off x="1702931" y="1283961"/>
            <a:ext cx="4969869" cy="1754326"/>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考虑采用激活函数</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替代</a:t>
            </a:r>
            <a:r>
              <a:rPr lang="en-US" altLang="zh-CN" dirty="0" err="1">
                <a:latin typeface="楷体" panose="02010609060101010101" pitchFamily="49" charset="-122"/>
                <a:ea typeface="楷体" panose="02010609060101010101" pitchFamily="49" charset="-122"/>
              </a:rPr>
              <a:t>LeakyRelu</a:t>
            </a:r>
            <a:r>
              <a:rPr lang="zh-CN" altLang="en-US" dirty="0">
                <a:latin typeface="楷体" panose="02010609060101010101" pitchFamily="49" charset="-122"/>
                <a:ea typeface="楷体" panose="02010609060101010101" pitchFamily="49" charset="-122"/>
              </a:rPr>
              <a:t>进行激活。该函数和</a:t>
            </a:r>
            <a:r>
              <a:rPr lang="en-US" altLang="zh-CN" dirty="0">
                <a:latin typeface="楷体" panose="02010609060101010101" pitchFamily="49" charset="-122"/>
                <a:ea typeface="楷体" panose="02010609060101010101" pitchFamily="49" charset="-122"/>
              </a:rPr>
              <a:t>RELU</a:t>
            </a:r>
            <a:r>
              <a:rPr lang="zh-CN" altLang="en-US" dirty="0">
                <a:latin typeface="楷体" panose="02010609060101010101" pitchFamily="49" charset="-122"/>
                <a:ea typeface="楷体" panose="02010609060101010101" pitchFamily="49" charset="-122"/>
              </a:rPr>
              <a:t>有些许类似，但是该函数拐角处柔光滑且处处可导。不少专家认为这是目前最优的激活函数，因为它提供了很好的梯度，且在原点附近有效规避了尖锐的不连续性。</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表达式如右下所示。</a:t>
            </a:r>
          </a:p>
        </p:txBody>
      </p:sp>
      <p:pic>
        <p:nvPicPr>
          <p:cNvPr id="11" name="图片 10">
            <a:extLst>
              <a:ext uri="{FF2B5EF4-FFF2-40B4-BE49-F238E27FC236}">
                <a16:creationId xmlns:a16="http://schemas.microsoft.com/office/drawing/2014/main" id="{79E8FDD4-C044-BE05-B8D5-68682325A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4413" y="4272509"/>
            <a:ext cx="3168813" cy="850944"/>
          </a:xfrm>
          <a:prstGeom prst="rect">
            <a:avLst/>
          </a:prstGeom>
        </p:spPr>
      </p:pic>
      <p:sp>
        <p:nvSpPr>
          <p:cNvPr id="12" name="文本框 11">
            <a:extLst>
              <a:ext uri="{FF2B5EF4-FFF2-40B4-BE49-F238E27FC236}">
                <a16:creationId xmlns:a16="http://schemas.microsoft.com/office/drawing/2014/main" id="{D21E262A-51B3-9555-9DEE-5DC7D6E69A4A}"/>
              </a:ext>
            </a:extLst>
          </p:cNvPr>
          <p:cNvSpPr txBox="1"/>
          <p:nvPr/>
        </p:nvSpPr>
        <p:spPr>
          <a:xfrm>
            <a:off x="7727029" y="5332837"/>
            <a:ext cx="3828905" cy="92333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在这里更换生成器的激活函数（鉴别器也可更换），设置</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的近似计算属性为</a:t>
            </a:r>
            <a:r>
              <a:rPr lang="en-US" altLang="zh-CN" dirty="0">
                <a:latin typeface="楷体" panose="02010609060101010101" pitchFamily="49" charset="-122"/>
                <a:ea typeface="楷体" panose="02010609060101010101" pitchFamily="49" charset="-122"/>
              </a:rPr>
              <a:t>False</a:t>
            </a:r>
            <a:r>
              <a:rPr lang="zh-CN" altLang="en-US"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939513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1"/>
          <p:cNvSpPr/>
          <p:nvPr>
            <p:custDataLst>
              <p:tags r:id="rId2"/>
            </p:custDataLst>
          </p:nvPr>
        </p:nvSpPr>
        <p:spPr>
          <a:xfrm>
            <a:off x="0" y="4513006"/>
            <a:ext cx="2344994" cy="234499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直角三角形 2"/>
          <p:cNvSpPr/>
          <p:nvPr>
            <p:custDataLst>
              <p:tags r:id="rId3"/>
            </p:custDataLst>
          </p:nvPr>
        </p:nvSpPr>
        <p:spPr>
          <a:xfrm flipH="1">
            <a:off x="6351939" y="3519948"/>
            <a:ext cx="5840061" cy="3338052"/>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3" name="直接连接符 22"/>
          <p:cNvCxnSpPr/>
          <p:nvPr/>
        </p:nvCxnSpPr>
        <p:spPr>
          <a:xfrm flipV="1">
            <a:off x="2554898" y="3643630"/>
            <a:ext cx="7200000" cy="20955"/>
          </a:xfrm>
          <a:prstGeom prst="line">
            <a:avLst/>
          </a:prstGeom>
          <a:noFill/>
          <a:ln w="19050" cap="flat" cmpd="sng" algn="ctr">
            <a:solidFill>
              <a:srgbClr val="1A5AA1"/>
            </a:solidFill>
            <a:prstDash val="solid"/>
            <a:miter lim="800000"/>
          </a:ln>
          <a:effectLst/>
        </p:spPr>
      </p:cxnSp>
      <p:sp>
        <p:nvSpPr>
          <p:cNvPr id="2" name="文本框 1">
            <a:extLst>
              <a:ext uri="{FF2B5EF4-FFF2-40B4-BE49-F238E27FC236}">
                <a16:creationId xmlns:a16="http://schemas.microsoft.com/office/drawing/2014/main" id="{5A6B505E-3914-8DD0-729F-23461E760B3B}"/>
              </a:ext>
            </a:extLst>
          </p:cNvPr>
          <p:cNvSpPr txBox="1"/>
          <p:nvPr/>
        </p:nvSpPr>
        <p:spPr>
          <a:xfrm>
            <a:off x="3015426" y="2966565"/>
            <a:ext cx="6198376" cy="646331"/>
          </a:xfrm>
          <a:prstGeom prst="rect">
            <a:avLst/>
          </a:prstGeom>
          <a:noFill/>
        </p:spPr>
        <p:txBody>
          <a:bodyPr wrap="square" rtlCol="0">
            <a:spAutoFit/>
          </a:bodyPr>
          <a:lstStyle/>
          <a:p>
            <a:r>
              <a:rPr lang="zh-CN" altLang="en-US" sz="3200" dirty="0">
                <a:latin typeface="楷体" panose="02010609060101010101" pitchFamily="49" charset="-122"/>
                <a:ea typeface="楷体" panose="02010609060101010101" pitchFamily="49" charset="-122"/>
              </a:rPr>
              <a:t>     </a:t>
            </a:r>
            <a:r>
              <a:rPr lang="zh-CN" altLang="en-US" sz="3600" b="1" dirty="0">
                <a:solidFill>
                  <a:srgbClr val="0070C0"/>
                </a:solidFill>
                <a:latin typeface="楷体" panose="02010609060101010101" pitchFamily="49" charset="-122"/>
                <a:ea typeface="楷体" panose="02010609060101010101" pitchFamily="49" charset="-122"/>
              </a:rPr>
              <a:t>问题描述与场景介绍</a:t>
            </a:r>
          </a:p>
        </p:txBody>
      </p:sp>
    </p:spTree>
    <p:custDataLst>
      <p:tags r:id="rId1"/>
    </p:custDataLst>
    <p:extLst>
      <p:ext uri="{BB962C8B-B14F-4D97-AF65-F5344CB8AC3E}">
        <p14:creationId xmlns:p14="http://schemas.microsoft.com/office/powerpoint/2010/main" val="303313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基于</a:t>
            </a:r>
            <a:r>
              <a:rPr lang="en-US" altLang="zh-CN" sz="3200" b="1" dirty="0">
                <a:solidFill>
                  <a:srgbClr val="1A5AA1"/>
                </a:solidFill>
                <a:latin typeface="楷体" panose="02010609060101010101" charset="-122"/>
                <a:ea typeface="楷体" panose="02010609060101010101" charset="-122"/>
                <a:cs typeface="楷体" panose="02010609060101010101" charset="-122"/>
              </a:rPr>
              <a:t>Baseline</a:t>
            </a:r>
            <a:r>
              <a:rPr lang="zh-CN" altLang="en-US" sz="3200" b="1" dirty="0">
                <a:solidFill>
                  <a:srgbClr val="1A5AA1"/>
                </a:solidFill>
                <a:latin typeface="楷体" panose="02010609060101010101" charset="-122"/>
                <a:ea typeface="楷体" panose="02010609060101010101" charset="-122"/>
                <a:cs typeface="楷体" panose="02010609060101010101" charset="-122"/>
              </a:rPr>
              <a:t>的一些改进</a:t>
            </a:r>
            <a:r>
              <a:rPr lang="en-US" altLang="zh-CN" sz="3200" b="1" dirty="0">
                <a:solidFill>
                  <a:srgbClr val="1A5AA1"/>
                </a:solidFill>
                <a:latin typeface="楷体" panose="02010609060101010101" charset="-122"/>
                <a:ea typeface="楷体" panose="02010609060101010101" charset="-122"/>
                <a:cs typeface="楷体" panose="02010609060101010101" charset="-122"/>
              </a:rPr>
              <a:t>——GELU</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948769" y="138508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F5249078-E628-8571-E1CB-A3123745F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975" y="1086099"/>
            <a:ext cx="5096939" cy="3638687"/>
          </a:xfrm>
          <a:prstGeom prst="rect">
            <a:avLst/>
          </a:prstGeom>
        </p:spPr>
      </p:pic>
      <p:pic>
        <p:nvPicPr>
          <p:cNvPr id="13" name="图片 12">
            <a:extLst>
              <a:ext uri="{FF2B5EF4-FFF2-40B4-BE49-F238E27FC236}">
                <a16:creationId xmlns:a16="http://schemas.microsoft.com/office/drawing/2014/main" id="{0B82F368-3191-F54A-2030-EED9DA87F7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3333" y="1102549"/>
            <a:ext cx="5096939" cy="3622237"/>
          </a:xfrm>
          <a:prstGeom prst="rect">
            <a:avLst/>
          </a:prstGeom>
        </p:spPr>
      </p:pic>
      <p:pic>
        <p:nvPicPr>
          <p:cNvPr id="15" name="图片 14">
            <a:extLst>
              <a:ext uri="{FF2B5EF4-FFF2-40B4-BE49-F238E27FC236}">
                <a16:creationId xmlns:a16="http://schemas.microsoft.com/office/drawing/2014/main" id="{4C727B0D-EDAF-CD77-4974-B45648385E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5632" y="5333728"/>
            <a:ext cx="3251367" cy="438173"/>
          </a:xfrm>
          <a:prstGeom prst="rect">
            <a:avLst/>
          </a:prstGeom>
        </p:spPr>
      </p:pic>
      <p:sp>
        <p:nvSpPr>
          <p:cNvPr id="16" name="文本框 15">
            <a:extLst>
              <a:ext uri="{FF2B5EF4-FFF2-40B4-BE49-F238E27FC236}">
                <a16:creationId xmlns:a16="http://schemas.microsoft.com/office/drawing/2014/main" id="{27C8E955-4AC4-4677-75A8-9E737D361157}"/>
              </a:ext>
            </a:extLst>
          </p:cNvPr>
          <p:cNvSpPr txBox="1"/>
          <p:nvPr/>
        </p:nvSpPr>
        <p:spPr>
          <a:xfrm>
            <a:off x="5186253" y="5241126"/>
            <a:ext cx="6198376" cy="1200329"/>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可以很明显地发现，当更换激活函数为</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后，训练过程中生成器的损失函数值的均值显著减少至</a:t>
            </a:r>
            <a:r>
              <a:rPr lang="en-US" altLang="zh-CN" dirty="0">
                <a:latin typeface="楷体" panose="02010609060101010101" pitchFamily="49" charset="-122"/>
                <a:ea typeface="楷体" panose="02010609060101010101" pitchFamily="49" charset="-122"/>
              </a:rPr>
              <a:t>1.63</a:t>
            </a:r>
            <a:r>
              <a:rPr lang="zh-CN" altLang="en-US" dirty="0">
                <a:latin typeface="楷体" panose="02010609060101010101" pitchFamily="49" charset="-122"/>
                <a:ea typeface="楷体" panose="02010609060101010101" pitchFamily="49" charset="-122"/>
              </a:rPr>
              <a:t>。这在一定程度上反映了这一激活函数对于整体模型的改进，且对于最后生成图像的质量有一定的提升效果。</a:t>
            </a:r>
          </a:p>
        </p:txBody>
      </p:sp>
      <p:sp>
        <p:nvSpPr>
          <p:cNvPr id="17" name="文本框 16">
            <a:extLst>
              <a:ext uri="{FF2B5EF4-FFF2-40B4-BE49-F238E27FC236}">
                <a16:creationId xmlns:a16="http://schemas.microsoft.com/office/drawing/2014/main" id="{6A5E5108-CD19-A624-4797-71ABBA918C20}"/>
              </a:ext>
            </a:extLst>
          </p:cNvPr>
          <p:cNvSpPr txBox="1"/>
          <p:nvPr/>
        </p:nvSpPr>
        <p:spPr>
          <a:xfrm>
            <a:off x="2282510" y="4712772"/>
            <a:ext cx="3308592" cy="276999"/>
          </a:xfrm>
          <a:prstGeom prst="rect">
            <a:avLst/>
          </a:prstGeom>
          <a:noFill/>
        </p:spPr>
        <p:txBody>
          <a:bodyPr wrap="square" rtlCol="0">
            <a:spAutoFit/>
          </a:bodyPr>
          <a:lstStyle/>
          <a:p>
            <a:r>
              <a:rPr lang="zh-CN" altLang="en-US" sz="1200" dirty="0"/>
              <a:t>采用</a:t>
            </a:r>
            <a:r>
              <a:rPr lang="en-US" altLang="zh-CN" sz="1200" dirty="0"/>
              <a:t>GELU</a:t>
            </a:r>
            <a:r>
              <a:rPr lang="zh-CN" altLang="en-US" sz="1200" dirty="0"/>
              <a:t>激活后的生成器损失函数值</a:t>
            </a:r>
          </a:p>
        </p:txBody>
      </p:sp>
      <p:sp>
        <p:nvSpPr>
          <p:cNvPr id="18" name="文本框 17">
            <a:extLst>
              <a:ext uri="{FF2B5EF4-FFF2-40B4-BE49-F238E27FC236}">
                <a16:creationId xmlns:a16="http://schemas.microsoft.com/office/drawing/2014/main" id="{3A7DA292-B193-DC18-2ED7-7D96AB275FC8}"/>
              </a:ext>
            </a:extLst>
          </p:cNvPr>
          <p:cNvSpPr txBox="1"/>
          <p:nvPr/>
        </p:nvSpPr>
        <p:spPr>
          <a:xfrm>
            <a:off x="7768382" y="4686784"/>
            <a:ext cx="3805309" cy="276999"/>
          </a:xfrm>
          <a:prstGeom prst="rect">
            <a:avLst/>
          </a:prstGeom>
          <a:noFill/>
        </p:spPr>
        <p:txBody>
          <a:bodyPr wrap="square" rtlCol="0">
            <a:spAutoFit/>
          </a:bodyPr>
          <a:lstStyle/>
          <a:p>
            <a:r>
              <a:rPr lang="zh-CN" altLang="en-US" sz="1200" dirty="0"/>
              <a:t>采用</a:t>
            </a:r>
            <a:r>
              <a:rPr lang="en-US" altLang="zh-CN" sz="1200" dirty="0"/>
              <a:t>GELU</a:t>
            </a:r>
            <a:r>
              <a:rPr lang="zh-CN" altLang="en-US" sz="1200" dirty="0"/>
              <a:t>激活后的鉴别器损失函数值</a:t>
            </a:r>
          </a:p>
        </p:txBody>
      </p:sp>
    </p:spTree>
    <p:extLst>
      <p:ext uri="{BB962C8B-B14F-4D97-AF65-F5344CB8AC3E}">
        <p14:creationId xmlns:p14="http://schemas.microsoft.com/office/powerpoint/2010/main" val="198860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基于</a:t>
            </a:r>
            <a:r>
              <a:rPr lang="en-US" altLang="zh-CN" sz="3200" b="1" dirty="0">
                <a:solidFill>
                  <a:srgbClr val="1A5AA1"/>
                </a:solidFill>
                <a:latin typeface="楷体" panose="02010609060101010101" charset="-122"/>
                <a:ea typeface="楷体" panose="02010609060101010101" charset="-122"/>
                <a:cs typeface="楷体" panose="02010609060101010101" charset="-122"/>
              </a:rPr>
              <a:t>Baseline</a:t>
            </a:r>
            <a:r>
              <a:rPr lang="zh-CN" altLang="en-US" sz="3200" b="1" dirty="0">
                <a:solidFill>
                  <a:srgbClr val="1A5AA1"/>
                </a:solidFill>
                <a:latin typeface="楷体" panose="02010609060101010101" charset="-122"/>
                <a:ea typeface="楷体" panose="02010609060101010101" charset="-122"/>
                <a:cs typeface="楷体" panose="02010609060101010101" charset="-122"/>
              </a:rPr>
              <a:t>的一些改进</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梯度约束</a:t>
            </a:r>
            <a:r>
              <a:rPr lang="en-US" altLang="zh-CN" sz="3200" b="1" dirty="0">
                <a:solidFill>
                  <a:srgbClr val="1A5AA1"/>
                </a:solidFill>
                <a:latin typeface="楷体" panose="02010609060101010101" charset="-122"/>
                <a:ea typeface="楷体" panose="02010609060101010101" charset="-122"/>
                <a:cs typeface="楷体" panose="02010609060101010101" charset="-122"/>
              </a:rPr>
              <a:t>GP</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386CA6AA-CCAD-0F4E-1989-4740F40E7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361" y="1086099"/>
            <a:ext cx="4458869" cy="4189799"/>
          </a:xfrm>
          <a:prstGeom prst="rect">
            <a:avLst/>
          </a:prstGeom>
        </p:spPr>
      </p:pic>
      <p:sp>
        <p:nvSpPr>
          <p:cNvPr id="7" name="文本框 6">
            <a:extLst>
              <a:ext uri="{FF2B5EF4-FFF2-40B4-BE49-F238E27FC236}">
                <a16:creationId xmlns:a16="http://schemas.microsoft.com/office/drawing/2014/main" id="{9A7F4CE6-8784-D913-4B6A-448B63F76F97}"/>
              </a:ext>
            </a:extLst>
          </p:cNvPr>
          <p:cNvSpPr txBox="1"/>
          <p:nvPr/>
        </p:nvSpPr>
        <p:spPr>
          <a:xfrm>
            <a:off x="6530812" y="1183822"/>
            <a:ext cx="4718584" cy="2031325"/>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本人此处对鉴别器损失函数进行一些改进，改进原理基于</a:t>
            </a:r>
            <a:r>
              <a:rPr lang="en-US" altLang="zh-CN" dirty="0">
                <a:latin typeface="楷体" panose="02010609060101010101" pitchFamily="49" charset="-122"/>
                <a:ea typeface="楷体" panose="02010609060101010101" pitchFamily="49" charset="-122"/>
              </a:rPr>
              <a:t>WGAN-GP</a:t>
            </a:r>
            <a:r>
              <a:rPr lang="zh-CN" altLang="en-US" dirty="0">
                <a:latin typeface="楷体" panose="02010609060101010101" pitchFamily="49" charset="-122"/>
                <a:ea typeface="楷体" panose="02010609060101010101" pitchFamily="49" charset="-122"/>
              </a:rPr>
              <a:t>中的梯度约束理论（</a:t>
            </a:r>
            <a:r>
              <a:rPr lang="en-US" altLang="zh-CN" dirty="0">
                <a:latin typeface="楷体" panose="02010609060101010101" pitchFamily="49" charset="-122"/>
                <a:ea typeface="楷体" panose="02010609060101010101" pitchFamily="49" charset="-122"/>
              </a:rPr>
              <a:t>GP</a:t>
            </a:r>
            <a:r>
              <a:rPr lang="zh-CN" altLang="en-US" dirty="0">
                <a:latin typeface="楷体" panose="02010609060101010101" pitchFamily="49" charset="-122"/>
                <a:ea typeface="楷体" panose="02010609060101010101" pitchFamily="49" charset="-122"/>
              </a:rPr>
              <a:t>）。梯度约束理论是为了改进原有的</a:t>
            </a:r>
            <a:r>
              <a:rPr lang="en-US" altLang="zh-CN" dirty="0">
                <a:latin typeface="楷体" panose="02010609060101010101" pitchFamily="49" charset="-122"/>
                <a:ea typeface="楷体" panose="02010609060101010101" pitchFamily="49" charset="-122"/>
              </a:rPr>
              <a:t>WGAN</a:t>
            </a:r>
            <a:r>
              <a:rPr lang="zh-CN" altLang="en-US" dirty="0">
                <a:latin typeface="楷体" panose="02010609060101010101" pitchFamily="49" charset="-122"/>
                <a:ea typeface="楷体" panose="02010609060101010101" pitchFamily="49" charset="-122"/>
              </a:rPr>
              <a:t>中用于达到梯度的</a:t>
            </a:r>
            <a:r>
              <a:rPr lang="en-US" altLang="zh-CN" dirty="0">
                <a:latin typeface="楷体" panose="02010609060101010101" pitchFamily="49" charset="-122"/>
                <a:ea typeface="楷体" panose="02010609060101010101" pitchFamily="49" charset="-122"/>
              </a:rPr>
              <a:t>Lipschitz</a:t>
            </a:r>
            <a:r>
              <a:rPr lang="zh-CN" altLang="en-US" dirty="0">
                <a:latin typeface="楷体" panose="02010609060101010101" pitchFamily="49" charset="-122"/>
                <a:ea typeface="楷体" panose="02010609060101010101" pitchFamily="49" charset="-122"/>
              </a:rPr>
              <a:t>限制条件，即</a:t>
            </a:r>
            <a:r>
              <a:rPr lang="zh-CN" altLang="en-US" i="0" dirty="0">
                <a:effectLst/>
                <a:latin typeface="楷体" panose="02010609060101010101" pitchFamily="49" charset="-122"/>
                <a:ea typeface="楷体" panose="02010609060101010101" pitchFamily="49" charset="-122"/>
              </a:rPr>
              <a:t>当输入的样本稍微变化后，判别器给出的分数不能发生太剧烈的变化。加入梯度约束后的损失函数表达式如下所示。</a:t>
            </a:r>
            <a:endParaRPr lang="zh-CN" altLang="en-US" dirty="0"/>
          </a:p>
        </p:txBody>
      </p:sp>
      <p:pic>
        <p:nvPicPr>
          <p:cNvPr id="9" name="图片 8">
            <a:extLst>
              <a:ext uri="{FF2B5EF4-FFF2-40B4-BE49-F238E27FC236}">
                <a16:creationId xmlns:a16="http://schemas.microsoft.com/office/drawing/2014/main" id="{665B3DC5-91C5-422E-8AAB-5825F9EB97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539" y="5345472"/>
            <a:ext cx="8103016" cy="1193861"/>
          </a:xfrm>
          <a:prstGeom prst="rect">
            <a:avLst/>
          </a:prstGeom>
        </p:spPr>
      </p:pic>
      <p:pic>
        <p:nvPicPr>
          <p:cNvPr id="11" name="图片 10">
            <a:extLst>
              <a:ext uri="{FF2B5EF4-FFF2-40B4-BE49-F238E27FC236}">
                <a16:creationId xmlns:a16="http://schemas.microsoft.com/office/drawing/2014/main" id="{CB617958-3035-C45E-FAA1-0C73B78F6E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0262" y="3360720"/>
            <a:ext cx="5239019" cy="781090"/>
          </a:xfrm>
          <a:prstGeom prst="rect">
            <a:avLst/>
          </a:prstGeom>
        </p:spPr>
      </p:pic>
      <p:sp>
        <p:nvSpPr>
          <p:cNvPr id="12" name="文本框 11">
            <a:extLst>
              <a:ext uri="{FF2B5EF4-FFF2-40B4-BE49-F238E27FC236}">
                <a16:creationId xmlns:a16="http://schemas.microsoft.com/office/drawing/2014/main" id="{47CC1118-3919-6414-6155-BAA8B8F4797A}"/>
              </a:ext>
            </a:extLst>
          </p:cNvPr>
          <p:cNvSpPr txBox="1"/>
          <p:nvPr/>
        </p:nvSpPr>
        <p:spPr>
          <a:xfrm>
            <a:off x="6617185" y="4250913"/>
            <a:ext cx="4632211" cy="1200329"/>
          </a:xfrm>
          <a:prstGeom prst="rect">
            <a:avLst/>
          </a:prstGeom>
          <a:noFill/>
        </p:spPr>
        <p:txBody>
          <a:bodyPr wrap="square" rtlCol="0">
            <a:spAutoFit/>
          </a:bodyPr>
          <a:lstStyle/>
          <a:p>
            <a:r>
              <a:rPr lang="en-US" altLang="zh-CN" b="0" i="0" dirty="0">
                <a:effectLst/>
                <a:latin typeface="楷体" panose="02010609060101010101" pitchFamily="49" charset="-122"/>
                <a:ea typeface="楷体" panose="02010609060101010101" pitchFamily="49" charset="-122"/>
              </a:rPr>
              <a:t>Lipschitz</a:t>
            </a:r>
            <a:r>
              <a:rPr lang="zh-CN" altLang="en-US" b="0" i="0" dirty="0">
                <a:effectLst/>
                <a:latin typeface="楷体" panose="02010609060101010101" pitchFamily="49" charset="-122"/>
                <a:ea typeface="楷体" panose="02010609060101010101" pitchFamily="49" charset="-122"/>
              </a:rPr>
              <a:t>限制是要求判别器的梯度不超过</a:t>
            </a:r>
            <a:r>
              <a:rPr lang="en-US" altLang="zh-CN" b="0" i="0" dirty="0">
                <a:effectLst/>
                <a:latin typeface="楷体" panose="02010609060101010101" pitchFamily="49" charset="-122"/>
                <a:ea typeface="楷体" panose="02010609060101010101" pitchFamily="49" charset="-122"/>
              </a:rPr>
              <a:t>K</a:t>
            </a:r>
            <a:r>
              <a:rPr lang="zh-CN" altLang="en-US" b="0" i="0" dirty="0">
                <a:effectLst/>
                <a:latin typeface="楷体" panose="02010609060101010101" pitchFamily="49" charset="-122"/>
                <a:ea typeface="楷体" panose="02010609060101010101" pitchFamily="49" charset="-122"/>
              </a:rPr>
              <a:t>，</a:t>
            </a:r>
            <a:r>
              <a:rPr lang="en-US" altLang="zh-CN" b="0" i="0" dirty="0">
                <a:effectLst/>
                <a:latin typeface="楷体" panose="02010609060101010101" pitchFamily="49" charset="-122"/>
                <a:ea typeface="楷体" panose="02010609060101010101" pitchFamily="49" charset="-122"/>
              </a:rPr>
              <a:t>gradient penalty </a:t>
            </a:r>
            <a:r>
              <a:rPr lang="zh-CN" altLang="en-US" b="0" i="0" dirty="0">
                <a:effectLst/>
                <a:latin typeface="楷体" panose="02010609060101010101" pitchFamily="49" charset="-122"/>
                <a:ea typeface="楷体" panose="02010609060101010101" pitchFamily="49" charset="-122"/>
              </a:rPr>
              <a:t>就是设置一个额外的</a:t>
            </a:r>
            <a:r>
              <a:rPr lang="en-US" altLang="zh-CN" b="0" i="0" dirty="0">
                <a:effectLst/>
                <a:latin typeface="楷体" panose="02010609060101010101" pitchFamily="49" charset="-122"/>
                <a:ea typeface="楷体" panose="02010609060101010101" pitchFamily="49" charset="-122"/>
              </a:rPr>
              <a:t>loss</a:t>
            </a:r>
            <a:r>
              <a:rPr lang="zh-CN" altLang="en-US" b="0" i="0" dirty="0">
                <a:effectLst/>
                <a:latin typeface="楷体" panose="02010609060101010101" pitchFamily="49" charset="-122"/>
                <a:ea typeface="楷体" panose="02010609060101010101" pitchFamily="49" charset="-122"/>
              </a:rPr>
              <a:t>项来实现梯度与</a:t>
            </a:r>
            <a:r>
              <a:rPr lang="en-US" altLang="zh-CN" b="0" i="0" dirty="0">
                <a:effectLst/>
                <a:latin typeface="楷体" panose="02010609060101010101" pitchFamily="49" charset="-122"/>
                <a:ea typeface="楷体" panose="02010609060101010101" pitchFamily="49" charset="-122"/>
              </a:rPr>
              <a:t>K</a:t>
            </a:r>
            <a:r>
              <a:rPr lang="zh-CN" altLang="en-US" b="0" i="0" dirty="0">
                <a:effectLst/>
                <a:latin typeface="楷体" panose="02010609060101010101" pitchFamily="49" charset="-122"/>
                <a:ea typeface="楷体" panose="02010609060101010101" pitchFamily="49" charset="-122"/>
              </a:rPr>
              <a:t>之间的联系，这就是</a:t>
            </a:r>
            <a:r>
              <a:rPr lang="en-US" altLang="zh-CN" b="0" i="0" dirty="0">
                <a:effectLst/>
                <a:latin typeface="楷体" panose="02010609060101010101" pitchFamily="49" charset="-122"/>
                <a:ea typeface="楷体" panose="02010609060101010101" pitchFamily="49" charset="-122"/>
              </a:rPr>
              <a:t>gradient penalty</a:t>
            </a:r>
            <a:r>
              <a:rPr lang="zh-CN" altLang="en-US" b="0" i="0" dirty="0">
                <a:effectLst/>
                <a:latin typeface="楷体" panose="02010609060101010101" pitchFamily="49" charset="-122"/>
                <a:ea typeface="楷体" panose="02010609060101010101" pitchFamily="49" charset="-122"/>
              </a:rPr>
              <a:t>的核心所在。</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59613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基于</a:t>
            </a:r>
            <a:r>
              <a:rPr lang="en-US" altLang="zh-CN" sz="3200" b="1" dirty="0">
                <a:solidFill>
                  <a:srgbClr val="1A5AA1"/>
                </a:solidFill>
                <a:latin typeface="楷体" panose="02010609060101010101" charset="-122"/>
                <a:ea typeface="楷体" panose="02010609060101010101" charset="-122"/>
                <a:cs typeface="楷体" panose="02010609060101010101" charset="-122"/>
              </a:rPr>
              <a:t>Baseline</a:t>
            </a:r>
            <a:r>
              <a:rPr lang="zh-CN" altLang="en-US" sz="3200" b="1" dirty="0">
                <a:solidFill>
                  <a:srgbClr val="1A5AA1"/>
                </a:solidFill>
                <a:latin typeface="楷体" panose="02010609060101010101" charset="-122"/>
                <a:ea typeface="楷体" panose="02010609060101010101" charset="-122"/>
                <a:cs typeface="楷体" panose="02010609060101010101" charset="-122"/>
              </a:rPr>
              <a:t>的一些改进</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梯度约束</a:t>
            </a:r>
            <a:r>
              <a:rPr lang="en-US" altLang="zh-CN" sz="3200" b="1" dirty="0">
                <a:solidFill>
                  <a:srgbClr val="1A5AA1"/>
                </a:solidFill>
                <a:latin typeface="楷体" panose="02010609060101010101" charset="-122"/>
                <a:ea typeface="楷体" panose="02010609060101010101" charset="-122"/>
                <a:cs typeface="楷体" panose="02010609060101010101" charset="-122"/>
              </a:rPr>
              <a:t>GP</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661D8983-3DC7-D41F-A8D5-34B9B7C4C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278" y="1086099"/>
            <a:ext cx="5229315" cy="3702286"/>
          </a:xfrm>
          <a:prstGeom prst="rect">
            <a:avLst/>
          </a:prstGeom>
        </p:spPr>
      </p:pic>
      <p:pic>
        <p:nvPicPr>
          <p:cNvPr id="13" name="图片 12">
            <a:extLst>
              <a:ext uri="{FF2B5EF4-FFF2-40B4-BE49-F238E27FC236}">
                <a16:creationId xmlns:a16="http://schemas.microsoft.com/office/drawing/2014/main" id="{09F62360-BBC5-E3D1-7B0F-2593111C49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2384" y="1152696"/>
            <a:ext cx="5229315" cy="3653239"/>
          </a:xfrm>
          <a:prstGeom prst="rect">
            <a:avLst/>
          </a:prstGeom>
        </p:spPr>
      </p:pic>
      <p:pic>
        <p:nvPicPr>
          <p:cNvPr id="15" name="图片 14">
            <a:extLst>
              <a:ext uri="{FF2B5EF4-FFF2-40B4-BE49-F238E27FC236}">
                <a16:creationId xmlns:a16="http://schemas.microsoft.com/office/drawing/2014/main" id="{979BB19B-D28A-2C2C-6669-42BD040015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2152" y="5075087"/>
            <a:ext cx="4069889" cy="467153"/>
          </a:xfrm>
          <a:prstGeom prst="rect">
            <a:avLst/>
          </a:prstGeom>
        </p:spPr>
      </p:pic>
      <p:sp>
        <p:nvSpPr>
          <p:cNvPr id="16" name="文本框 15">
            <a:extLst>
              <a:ext uri="{FF2B5EF4-FFF2-40B4-BE49-F238E27FC236}">
                <a16:creationId xmlns:a16="http://schemas.microsoft.com/office/drawing/2014/main" id="{FE61F26B-6DA5-53A0-7FFC-DD7366EE4E1A}"/>
              </a:ext>
            </a:extLst>
          </p:cNvPr>
          <p:cNvSpPr txBox="1"/>
          <p:nvPr/>
        </p:nvSpPr>
        <p:spPr>
          <a:xfrm>
            <a:off x="5674864" y="4886107"/>
            <a:ext cx="5835408" cy="1477328"/>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可以看到当采用梯度约束之后，生成器的损失函数值与</a:t>
            </a:r>
            <a:r>
              <a:rPr lang="en-US" altLang="zh-CN" dirty="0">
                <a:latin typeface="楷体" panose="02010609060101010101" pitchFamily="49" charset="-122"/>
                <a:ea typeface="楷体" panose="02010609060101010101" pitchFamily="49" charset="-122"/>
              </a:rPr>
              <a:t>Baseline Model</a:t>
            </a:r>
            <a:r>
              <a:rPr lang="zh-CN" altLang="en-US" dirty="0">
                <a:latin typeface="楷体" panose="02010609060101010101" pitchFamily="49" charset="-122"/>
                <a:ea typeface="楷体" panose="02010609060101010101" pitchFamily="49" charset="-122"/>
              </a:rPr>
              <a:t>相比显著减小，达到了约</a:t>
            </a:r>
            <a:r>
              <a:rPr lang="en-US" altLang="zh-CN" dirty="0">
                <a:latin typeface="楷体" panose="02010609060101010101" pitchFamily="49" charset="-122"/>
                <a:ea typeface="楷体" panose="02010609060101010101" pitchFamily="49" charset="-122"/>
              </a:rPr>
              <a:t>1.34</a:t>
            </a:r>
            <a:r>
              <a:rPr lang="zh-CN" altLang="en-US" dirty="0">
                <a:latin typeface="楷体" panose="02010609060101010101" pitchFamily="49" charset="-122"/>
                <a:ea typeface="楷体" panose="02010609060101010101" pitchFamily="49" charset="-122"/>
              </a:rPr>
              <a:t>。这在一定程度上反映了采用梯度约束对模型进行改进的有效性。尽管这一做法主要用于</a:t>
            </a:r>
            <a:r>
              <a:rPr lang="en-US" altLang="zh-CN" dirty="0">
                <a:latin typeface="楷体" panose="02010609060101010101" pitchFamily="49" charset="-122"/>
                <a:ea typeface="楷体" panose="02010609060101010101" pitchFamily="49" charset="-122"/>
              </a:rPr>
              <a:t>WGAN-GP</a:t>
            </a:r>
            <a:r>
              <a:rPr lang="zh-CN" altLang="en-US" dirty="0">
                <a:latin typeface="楷体" panose="02010609060101010101" pitchFamily="49" charset="-122"/>
                <a:ea typeface="楷体" panose="02010609060101010101" pitchFamily="49" charset="-122"/>
              </a:rPr>
              <a:t>模型，但本人也在这里进行了尝试。</a:t>
            </a:r>
          </a:p>
        </p:txBody>
      </p:sp>
    </p:spTree>
    <p:extLst>
      <p:ext uri="{BB962C8B-B14F-4D97-AF65-F5344CB8AC3E}">
        <p14:creationId xmlns:p14="http://schemas.microsoft.com/office/powerpoint/2010/main" val="1500253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基于</a:t>
            </a:r>
            <a:r>
              <a:rPr lang="en-US" altLang="zh-CN" sz="3200" b="1" dirty="0">
                <a:solidFill>
                  <a:srgbClr val="1A5AA1"/>
                </a:solidFill>
                <a:latin typeface="楷体" panose="02010609060101010101" charset="-122"/>
                <a:ea typeface="楷体" panose="02010609060101010101" charset="-122"/>
                <a:cs typeface="楷体" panose="02010609060101010101" charset="-122"/>
              </a:rPr>
              <a:t>Baseline</a:t>
            </a:r>
            <a:r>
              <a:rPr lang="zh-CN" altLang="en-US" sz="3200" b="1" dirty="0">
                <a:solidFill>
                  <a:srgbClr val="1A5AA1"/>
                </a:solidFill>
                <a:latin typeface="楷体" panose="02010609060101010101" charset="-122"/>
                <a:ea typeface="楷体" panose="02010609060101010101" charset="-122"/>
                <a:cs typeface="楷体" panose="02010609060101010101" charset="-122"/>
              </a:rPr>
              <a:t>的一些改进</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梯度约束</a:t>
            </a:r>
            <a:r>
              <a:rPr lang="en-US" altLang="zh-CN" sz="3200" b="1" dirty="0">
                <a:solidFill>
                  <a:srgbClr val="1A5AA1"/>
                </a:solidFill>
                <a:latin typeface="楷体" panose="02010609060101010101" charset="-122"/>
                <a:ea typeface="楷体" panose="02010609060101010101" charset="-122"/>
                <a:cs typeface="楷体" panose="02010609060101010101" charset="-122"/>
              </a:rPr>
              <a:t>GP</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2A5565FB-4696-27FC-39C3-1DB07E457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1016524"/>
            <a:ext cx="5989502" cy="5775209"/>
          </a:xfrm>
          <a:prstGeom prst="rect">
            <a:avLst/>
          </a:prstGeom>
        </p:spPr>
      </p:pic>
      <p:sp>
        <p:nvSpPr>
          <p:cNvPr id="7" name="文本框 6">
            <a:extLst>
              <a:ext uri="{FF2B5EF4-FFF2-40B4-BE49-F238E27FC236}">
                <a16:creationId xmlns:a16="http://schemas.microsoft.com/office/drawing/2014/main" id="{C1549024-6181-A3F1-C666-AAF3FBC9BDEB}"/>
              </a:ext>
            </a:extLst>
          </p:cNvPr>
          <p:cNvSpPr txBox="1"/>
          <p:nvPr/>
        </p:nvSpPr>
        <p:spPr>
          <a:xfrm>
            <a:off x="7754950" y="2473270"/>
            <a:ext cx="3769282" cy="2308324"/>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观察对鉴别器损失函数采用梯度约束之后生成的图像，发现此时的图像色彩更加饱满，图像看上去更加平滑，光影效果更为自然，且其中一些图像甚至看不出与真实图像的区别。这直观地反映了这一改进对于</a:t>
            </a:r>
            <a:r>
              <a:rPr lang="en-US" altLang="zh-CN" dirty="0">
                <a:latin typeface="楷体" panose="02010609060101010101" pitchFamily="49" charset="-122"/>
                <a:ea typeface="楷体" panose="02010609060101010101" pitchFamily="49" charset="-122"/>
              </a:rPr>
              <a:t>Baseline Model</a:t>
            </a:r>
            <a:r>
              <a:rPr lang="zh-CN" altLang="en-US" dirty="0">
                <a:latin typeface="楷体" panose="02010609060101010101" pitchFamily="49" charset="-122"/>
                <a:ea typeface="楷体" panose="02010609060101010101" pitchFamily="49" charset="-122"/>
              </a:rPr>
              <a:t>的实质性效果提升</a:t>
            </a:r>
            <a:r>
              <a:rPr lang="zh-CN" altLang="en-US" dirty="0"/>
              <a:t>。</a:t>
            </a:r>
          </a:p>
        </p:txBody>
      </p:sp>
    </p:spTree>
    <p:extLst>
      <p:ext uri="{BB962C8B-B14F-4D97-AF65-F5344CB8AC3E}">
        <p14:creationId xmlns:p14="http://schemas.microsoft.com/office/powerpoint/2010/main" val="76874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基于</a:t>
            </a:r>
            <a:r>
              <a:rPr lang="en-US" altLang="zh-CN" sz="3200" b="1" dirty="0">
                <a:solidFill>
                  <a:srgbClr val="1A5AA1"/>
                </a:solidFill>
                <a:latin typeface="楷体" panose="02010609060101010101" charset="-122"/>
                <a:ea typeface="楷体" panose="02010609060101010101" charset="-122"/>
                <a:cs typeface="楷体" panose="02010609060101010101" charset="-122"/>
              </a:rPr>
              <a:t>Baseline</a:t>
            </a:r>
            <a:r>
              <a:rPr lang="zh-CN" altLang="en-US" sz="3200" b="1" dirty="0">
                <a:solidFill>
                  <a:srgbClr val="1A5AA1"/>
                </a:solidFill>
                <a:latin typeface="楷体" panose="02010609060101010101" charset="-122"/>
                <a:ea typeface="楷体" panose="02010609060101010101" charset="-122"/>
                <a:cs typeface="楷体" panose="02010609060101010101" charset="-122"/>
              </a:rPr>
              <a:t>的一些改进</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更改网络层数</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10" name="图片 9">
            <a:extLst>
              <a:ext uri="{FF2B5EF4-FFF2-40B4-BE49-F238E27FC236}">
                <a16:creationId xmlns:a16="http://schemas.microsoft.com/office/drawing/2014/main" id="{9EF4B02A-BAFD-A60A-F854-68A51E73E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115" y="1016525"/>
            <a:ext cx="6137934" cy="4328718"/>
          </a:xfrm>
          <a:prstGeom prst="rect">
            <a:avLst/>
          </a:prstGeom>
        </p:spPr>
      </p:pic>
      <p:pic>
        <p:nvPicPr>
          <p:cNvPr id="13" name="图片 12">
            <a:extLst>
              <a:ext uri="{FF2B5EF4-FFF2-40B4-BE49-F238E27FC236}">
                <a16:creationId xmlns:a16="http://schemas.microsoft.com/office/drawing/2014/main" id="{63BC338C-873C-5B0A-C7E5-060624125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7772" y="1086099"/>
            <a:ext cx="3486134" cy="5277486"/>
          </a:xfrm>
          <a:prstGeom prst="rect">
            <a:avLst/>
          </a:prstGeom>
        </p:spPr>
      </p:pic>
      <p:sp>
        <p:nvSpPr>
          <p:cNvPr id="14" name="文本框 13">
            <a:extLst>
              <a:ext uri="{FF2B5EF4-FFF2-40B4-BE49-F238E27FC236}">
                <a16:creationId xmlns:a16="http://schemas.microsoft.com/office/drawing/2014/main" id="{2FD4E5DD-FE9C-3CF9-6AAB-32CB15597691}"/>
              </a:ext>
            </a:extLst>
          </p:cNvPr>
          <p:cNvSpPr txBox="1"/>
          <p:nvPr/>
        </p:nvSpPr>
        <p:spPr>
          <a:xfrm>
            <a:off x="900440" y="5493380"/>
            <a:ext cx="6416609" cy="1200329"/>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此前的</a:t>
            </a:r>
            <a:r>
              <a:rPr lang="en-US" altLang="zh-CN" dirty="0">
                <a:latin typeface="楷体" panose="02010609060101010101" pitchFamily="49" charset="-122"/>
                <a:ea typeface="楷体" panose="02010609060101010101" pitchFamily="49" charset="-122"/>
              </a:rPr>
              <a:t>Baseline Model</a:t>
            </a:r>
            <a:r>
              <a:rPr lang="zh-CN" altLang="en-US" dirty="0">
                <a:latin typeface="楷体" panose="02010609060101010101" pitchFamily="49" charset="-122"/>
                <a:ea typeface="楷体" panose="02010609060101010101" pitchFamily="49" charset="-122"/>
              </a:rPr>
              <a:t>采用的均是</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层的网络结构。在这里，本人把网络结构改为</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层。可以看到由此生成器的待训练参数从</a:t>
            </a:r>
            <a:r>
              <a:rPr lang="en-US" altLang="zh-CN" dirty="0">
                <a:latin typeface="楷体" panose="02010609060101010101" pitchFamily="49" charset="-122"/>
                <a:ea typeface="楷体" panose="02010609060101010101" pitchFamily="49" charset="-122"/>
              </a:rPr>
              <a:t>5000</a:t>
            </a:r>
            <a:r>
              <a:rPr lang="zh-CN" altLang="en-US" dirty="0">
                <a:latin typeface="楷体" panose="02010609060101010101" pitchFamily="49" charset="-122"/>
                <a:ea typeface="楷体" panose="02010609060101010101" pitchFamily="49" charset="-122"/>
              </a:rPr>
              <a:t>多万降到了</a:t>
            </a:r>
            <a:r>
              <a:rPr lang="en-US" altLang="zh-CN" dirty="0">
                <a:latin typeface="楷体" panose="02010609060101010101" pitchFamily="49" charset="-122"/>
                <a:ea typeface="楷体" panose="02010609060101010101" pitchFamily="49" charset="-122"/>
              </a:rPr>
              <a:t>2000</a:t>
            </a:r>
            <a:r>
              <a:rPr lang="zh-CN" altLang="en-US" dirty="0">
                <a:latin typeface="楷体" panose="02010609060101010101" pitchFamily="49" charset="-122"/>
                <a:ea typeface="楷体" panose="02010609060101010101" pitchFamily="49" charset="-122"/>
              </a:rPr>
              <a:t>多万，整整少了一半。这在一定程度上也许可以有效减小损失。</a:t>
            </a:r>
          </a:p>
        </p:txBody>
      </p:sp>
    </p:spTree>
    <p:extLst>
      <p:ext uri="{BB962C8B-B14F-4D97-AF65-F5344CB8AC3E}">
        <p14:creationId xmlns:p14="http://schemas.microsoft.com/office/powerpoint/2010/main" val="1948363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不同设置下的试验结果对比</a:t>
            </a:r>
            <a:endParaRPr lang="en-US" altLang="zh-CN" sz="3200" b="1" dirty="0">
              <a:solidFill>
                <a:srgbClr val="1A5AA1"/>
              </a:solidFill>
              <a:latin typeface="楷体" panose="02010609060101010101" pitchFamily="49" charset="-122"/>
              <a:ea typeface="楷体" panose="02010609060101010101" pitchFamily="49" charset="-122"/>
            </a:endParaRPr>
          </a:p>
        </p:txBody>
      </p:sp>
      <p:graphicFrame>
        <p:nvGraphicFramePr>
          <p:cNvPr id="8" name="Table 9">
            <a:extLst>
              <a:ext uri="{FF2B5EF4-FFF2-40B4-BE49-F238E27FC236}">
                <a16:creationId xmlns:a16="http://schemas.microsoft.com/office/drawing/2014/main" id="{DB87F7B6-06C4-FDB2-E1AC-25D49E0CAF56}"/>
              </a:ext>
            </a:extLst>
          </p:cNvPr>
          <p:cNvGraphicFramePr>
            <a:graphicFrameLocks noGrp="1"/>
          </p:cNvGraphicFramePr>
          <p:nvPr>
            <p:extLst>
              <p:ext uri="{D42A27DB-BD31-4B8C-83A1-F6EECF244321}">
                <p14:modId xmlns:p14="http://schemas.microsoft.com/office/powerpoint/2010/main" val="2800068093"/>
              </p:ext>
            </p:extLst>
          </p:nvPr>
        </p:nvGraphicFramePr>
        <p:xfrm>
          <a:off x="1381539" y="1086099"/>
          <a:ext cx="9800666" cy="3274440"/>
        </p:xfrm>
        <a:graphic>
          <a:graphicData uri="http://schemas.openxmlformats.org/drawingml/2006/table">
            <a:tbl>
              <a:tblPr firstRow="1" bandRow="1">
                <a:tableStyleId>{7DF18680-E054-41AD-8BC1-D1AEF772440D}</a:tableStyleId>
              </a:tblPr>
              <a:tblGrid>
                <a:gridCol w="975073">
                  <a:extLst>
                    <a:ext uri="{9D8B030D-6E8A-4147-A177-3AD203B41FA5}">
                      <a16:colId xmlns:a16="http://schemas.microsoft.com/office/drawing/2014/main" val="2567781390"/>
                    </a:ext>
                  </a:extLst>
                </a:gridCol>
                <a:gridCol w="975073">
                  <a:extLst>
                    <a:ext uri="{9D8B030D-6E8A-4147-A177-3AD203B41FA5}">
                      <a16:colId xmlns:a16="http://schemas.microsoft.com/office/drawing/2014/main" val="2277729003"/>
                    </a:ext>
                  </a:extLst>
                </a:gridCol>
                <a:gridCol w="1038160">
                  <a:extLst>
                    <a:ext uri="{9D8B030D-6E8A-4147-A177-3AD203B41FA5}">
                      <a16:colId xmlns:a16="http://schemas.microsoft.com/office/drawing/2014/main" val="1874531245"/>
                    </a:ext>
                  </a:extLst>
                </a:gridCol>
                <a:gridCol w="1038160">
                  <a:extLst>
                    <a:ext uri="{9D8B030D-6E8A-4147-A177-3AD203B41FA5}">
                      <a16:colId xmlns:a16="http://schemas.microsoft.com/office/drawing/2014/main" val="1828560704"/>
                    </a:ext>
                  </a:extLst>
                </a:gridCol>
                <a:gridCol w="1046332">
                  <a:extLst>
                    <a:ext uri="{9D8B030D-6E8A-4147-A177-3AD203B41FA5}">
                      <a16:colId xmlns:a16="http://schemas.microsoft.com/office/drawing/2014/main" val="1927850533"/>
                    </a:ext>
                  </a:extLst>
                </a:gridCol>
                <a:gridCol w="1290753">
                  <a:extLst>
                    <a:ext uri="{9D8B030D-6E8A-4147-A177-3AD203B41FA5}">
                      <a16:colId xmlns:a16="http://schemas.microsoft.com/office/drawing/2014/main" val="2702104557"/>
                    </a:ext>
                  </a:extLst>
                </a:gridCol>
                <a:gridCol w="1145705">
                  <a:extLst>
                    <a:ext uri="{9D8B030D-6E8A-4147-A177-3AD203B41FA5}">
                      <a16:colId xmlns:a16="http://schemas.microsoft.com/office/drawing/2014/main" val="3018634452"/>
                    </a:ext>
                  </a:extLst>
                </a:gridCol>
                <a:gridCol w="1145705">
                  <a:extLst>
                    <a:ext uri="{9D8B030D-6E8A-4147-A177-3AD203B41FA5}">
                      <a16:colId xmlns:a16="http://schemas.microsoft.com/office/drawing/2014/main" val="4091883643"/>
                    </a:ext>
                  </a:extLst>
                </a:gridCol>
                <a:gridCol w="1145705">
                  <a:extLst>
                    <a:ext uri="{9D8B030D-6E8A-4147-A177-3AD203B41FA5}">
                      <a16:colId xmlns:a16="http://schemas.microsoft.com/office/drawing/2014/main" val="1079955247"/>
                    </a:ext>
                  </a:extLst>
                </a:gridCol>
              </a:tblGrid>
              <a:tr h="529776">
                <a:tc>
                  <a:txBody>
                    <a:bodyPr/>
                    <a:lstStyle/>
                    <a:p>
                      <a:pPr algn="ctr"/>
                      <a:r>
                        <a:rPr lang="zh-CN" altLang="en-US" sz="1400" dirty="0">
                          <a:latin typeface="楷体" panose="02010609060101010101" pitchFamily="49" charset="-122"/>
                          <a:ea typeface="楷体" panose="02010609060101010101" pitchFamily="49" charset="-122"/>
                        </a:rPr>
                        <a:t>生成器网络层数</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鉴别器网络层数</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生成器激活函数</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鉴别器激活函数</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梯度约束</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优化器选择</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生成器损失函数均值</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鉴别器损失函数均值</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生成器损失与鉴别器损失差值</a:t>
                      </a:r>
                      <a:endParaRPr lang="en-CN" sz="1400" dirty="0">
                        <a:latin typeface="楷体" panose="02010609060101010101" pitchFamily="49" charset="-122"/>
                        <a:ea typeface="楷体" panose="02010609060101010101" pitchFamily="49" charset="-122"/>
                      </a:endParaRPr>
                    </a:p>
                  </a:txBody>
                  <a:tcPr anchor="ctr">
                    <a:solidFill>
                      <a:srgbClr val="5383B9"/>
                    </a:solidFill>
                  </a:tcPr>
                </a:tc>
                <a:extLst>
                  <a:ext uri="{0D108BD9-81ED-4DB2-BD59-A6C34878D82A}">
                    <a16:rowId xmlns:a16="http://schemas.microsoft.com/office/drawing/2014/main" val="1983203107"/>
                  </a:ext>
                </a:extLst>
              </a:tr>
              <a:tr h="317865">
                <a:tc>
                  <a:txBody>
                    <a:bodyPr/>
                    <a:lstStyle/>
                    <a:p>
                      <a:pPr algn="ctr"/>
                      <a:r>
                        <a:rPr lang="en-US" altLang="zh-CN" sz="1400" dirty="0">
                          <a:latin typeface="楷体" panose="02010609060101010101" pitchFamily="49" charset="-122"/>
                          <a:ea typeface="楷体" panose="02010609060101010101" pitchFamily="49" charset="-122"/>
                        </a:rPr>
                        <a:t>3</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3</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zh-CN" altLang="en-US" sz="1400" dirty="0">
                          <a:latin typeface="楷体" panose="02010609060101010101" pitchFamily="49" charset="-122"/>
                          <a:ea typeface="楷体" panose="02010609060101010101" pitchFamily="49" charset="-122"/>
                        </a:rPr>
                        <a:t>无</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RMSprop</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11.53</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0.17</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11</a:t>
                      </a:r>
                      <a:r>
                        <a:rPr lang="en-US" altLang="zh-CN" sz="1400" dirty="0">
                          <a:latin typeface="楷体" panose="02010609060101010101" pitchFamily="49" charset="-122"/>
                          <a:ea typeface="楷体" panose="02010609060101010101" pitchFamily="49" charset="-122"/>
                        </a:rPr>
                        <a:t>.36</a:t>
                      </a:r>
                      <a:endParaRPr lang="en-CN" sz="1400" dirty="0">
                        <a:latin typeface="楷体" panose="02010609060101010101" pitchFamily="49" charset="-122"/>
                        <a:ea typeface="楷体" panose="02010609060101010101" pitchFamily="49" charset="-122"/>
                      </a:endParaRPr>
                    </a:p>
                  </a:txBody>
                  <a:tcPr anchor="ctr">
                    <a:solidFill>
                      <a:srgbClr val="D3E7FD"/>
                    </a:solidFill>
                  </a:tcPr>
                </a:tc>
                <a:extLst>
                  <a:ext uri="{0D108BD9-81ED-4DB2-BD59-A6C34878D82A}">
                    <a16:rowId xmlns:a16="http://schemas.microsoft.com/office/drawing/2014/main" val="3876389102"/>
                  </a:ext>
                </a:extLst>
              </a:tr>
              <a:tr h="317865">
                <a:tc>
                  <a:txBody>
                    <a:bodyPr/>
                    <a:lstStyle/>
                    <a:p>
                      <a:pPr algn="ctr"/>
                      <a:r>
                        <a:rPr lang="en-US" altLang="zh-CN" sz="1400" dirty="0">
                          <a:latin typeface="楷体" panose="02010609060101010101" pitchFamily="49" charset="-122"/>
                          <a:ea typeface="楷体" panose="02010609060101010101" pitchFamily="49" charset="-122"/>
                        </a:rPr>
                        <a:t>3</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sz="1400" dirty="0">
                          <a:latin typeface="楷体" panose="02010609060101010101" pitchFamily="49" charset="-122"/>
                          <a:ea typeface="楷体" panose="02010609060101010101" pitchFamily="49" charset="-122"/>
                        </a:rPr>
                        <a:t>3</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altLang="zh-CN"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zh-CN" altLang="en-US" sz="1400" dirty="0">
                          <a:latin typeface="楷体" panose="02010609060101010101" pitchFamily="49" charset="-122"/>
                          <a:ea typeface="楷体" panose="02010609060101010101" pitchFamily="49" charset="-122"/>
                        </a:rPr>
                        <a:t>有</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altLang="zh-CN" sz="1400" dirty="0">
                          <a:latin typeface="楷体" panose="02010609060101010101" pitchFamily="49" charset="-122"/>
                          <a:ea typeface="楷体" panose="02010609060101010101" pitchFamily="49" charset="-122"/>
                        </a:rPr>
                        <a:t>SGD</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altLang="zh-CN" sz="1400" dirty="0">
                          <a:latin typeface="楷体" panose="02010609060101010101" pitchFamily="49" charset="-122"/>
                          <a:ea typeface="楷体" panose="02010609060101010101" pitchFamily="49" charset="-122"/>
                        </a:rPr>
                        <a:t>3.39</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sz="1400" dirty="0">
                          <a:latin typeface="楷体" panose="02010609060101010101" pitchFamily="49" charset="-122"/>
                          <a:ea typeface="楷体" panose="02010609060101010101" pitchFamily="49" charset="-122"/>
                        </a:rPr>
                        <a:t>0</a:t>
                      </a:r>
                      <a:r>
                        <a:rPr lang="en-US" altLang="zh-CN" sz="1400" dirty="0">
                          <a:latin typeface="楷体" panose="02010609060101010101" pitchFamily="49" charset="-122"/>
                          <a:ea typeface="楷体" panose="02010609060101010101" pitchFamily="49" charset="-122"/>
                        </a:rPr>
                        <a:t>.49</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sz="1400" dirty="0">
                          <a:latin typeface="楷体" panose="02010609060101010101" pitchFamily="49" charset="-122"/>
                          <a:ea typeface="楷体" panose="02010609060101010101" pitchFamily="49" charset="-122"/>
                        </a:rPr>
                        <a:t>2</a:t>
                      </a:r>
                      <a:r>
                        <a:rPr lang="en-US" altLang="zh-CN" sz="1400" dirty="0">
                          <a:latin typeface="楷体" panose="02010609060101010101" pitchFamily="49" charset="-122"/>
                          <a:ea typeface="楷体" panose="02010609060101010101" pitchFamily="49" charset="-122"/>
                        </a:rPr>
                        <a:t>.90</a:t>
                      </a:r>
                      <a:endParaRPr lang="en-CN" sz="1400" dirty="0">
                        <a:latin typeface="楷体" panose="02010609060101010101" pitchFamily="49" charset="-122"/>
                        <a:ea typeface="楷体" panose="02010609060101010101" pitchFamily="49" charset="-122"/>
                      </a:endParaRPr>
                    </a:p>
                  </a:txBody>
                  <a:tcPr anchor="ctr">
                    <a:solidFill>
                      <a:schemeClr val="bg1"/>
                    </a:solidFill>
                  </a:tcPr>
                </a:tc>
                <a:extLst>
                  <a:ext uri="{0D108BD9-81ED-4DB2-BD59-A6C34878D82A}">
                    <a16:rowId xmlns:a16="http://schemas.microsoft.com/office/drawing/2014/main" val="2154846602"/>
                  </a:ext>
                </a:extLst>
              </a:tr>
              <a:tr h="317865">
                <a:tc>
                  <a:txBody>
                    <a:bodyPr/>
                    <a:lstStyle/>
                    <a:p>
                      <a:pPr algn="ctr"/>
                      <a:r>
                        <a:rPr lang="en-US" altLang="zh-CN" sz="1400" dirty="0">
                          <a:latin typeface="楷体" panose="02010609060101010101" pitchFamily="49" charset="-122"/>
                          <a:ea typeface="楷体" panose="02010609060101010101" pitchFamily="49" charset="-122"/>
                        </a:rPr>
                        <a:t>3</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4</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zh-CN" altLang="en-US" sz="1400" dirty="0">
                          <a:latin typeface="楷体" panose="02010609060101010101" pitchFamily="49" charset="-122"/>
                          <a:ea typeface="楷体" panose="02010609060101010101" pitchFamily="49" charset="-122"/>
                        </a:rPr>
                        <a:t>有</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RMSprop</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2.16</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0</a:t>
                      </a:r>
                      <a:r>
                        <a:rPr lang="en-US" altLang="zh-CN" sz="1400" dirty="0">
                          <a:latin typeface="楷体" panose="02010609060101010101" pitchFamily="49" charset="-122"/>
                          <a:ea typeface="楷体" panose="02010609060101010101" pitchFamily="49" charset="-122"/>
                        </a:rPr>
                        <a:t>.80</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1</a:t>
                      </a:r>
                      <a:r>
                        <a:rPr lang="en-US" altLang="zh-CN" sz="1400" dirty="0">
                          <a:latin typeface="楷体" panose="02010609060101010101" pitchFamily="49" charset="-122"/>
                          <a:ea typeface="楷体" panose="02010609060101010101" pitchFamily="49" charset="-122"/>
                        </a:rPr>
                        <a:t>.36</a:t>
                      </a:r>
                      <a:endParaRPr lang="en-CN" sz="1400" dirty="0">
                        <a:latin typeface="楷体" panose="02010609060101010101" pitchFamily="49" charset="-122"/>
                        <a:ea typeface="楷体" panose="02010609060101010101" pitchFamily="49" charset="-122"/>
                      </a:endParaRPr>
                    </a:p>
                  </a:txBody>
                  <a:tcPr anchor="ctr">
                    <a:solidFill>
                      <a:srgbClr val="D3E7FD"/>
                    </a:solidFill>
                  </a:tcPr>
                </a:tc>
                <a:extLst>
                  <a:ext uri="{0D108BD9-81ED-4DB2-BD59-A6C34878D82A}">
                    <a16:rowId xmlns:a16="http://schemas.microsoft.com/office/drawing/2014/main" val="3868915120"/>
                  </a:ext>
                </a:extLst>
              </a:tr>
              <a:tr h="317865">
                <a:tc>
                  <a:txBody>
                    <a:bodyPr/>
                    <a:lstStyle/>
                    <a:p>
                      <a:pPr algn="ctr"/>
                      <a:r>
                        <a:rPr lang="en-US" altLang="zh-CN" sz="1400" dirty="0">
                          <a:latin typeface="楷体" panose="02010609060101010101" pitchFamily="49" charset="-122"/>
                          <a:ea typeface="楷体" panose="02010609060101010101" pitchFamily="49" charset="-122"/>
                        </a:rPr>
                        <a:t>4</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sz="1400" dirty="0">
                          <a:latin typeface="楷体" panose="02010609060101010101" pitchFamily="49" charset="-122"/>
                          <a:ea typeface="楷体" panose="02010609060101010101" pitchFamily="49" charset="-122"/>
                        </a:rPr>
                        <a:t>4</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altLang="zh-CN"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zh-CN" altLang="en-US" sz="1400" dirty="0">
                          <a:latin typeface="楷体" panose="02010609060101010101" pitchFamily="49" charset="-122"/>
                          <a:ea typeface="楷体" panose="02010609060101010101" pitchFamily="49" charset="-122"/>
                        </a:rPr>
                        <a:t>有</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altLang="zh-CN" sz="1400" dirty="0">
                          <a:latin typeface="楷体" panose="02010609060101010101" pitchFamily="49" charset="-122"/>
                          <a:ea typeface="楷体" panose="02010609060101010101" pitchFamily="49" charset="-122"/>
                        </a:rPr>
                        <a:t>RMSprop</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altLang="zh-CN" sz="1400" dirty="0">
                          <a:latin typeface="楷体" panose="02010609060101010101" pitchFamily="49" charset="-122"/>
                          <a:ea typeface="楷体" panose="02010609060101010101" pitchFamily="49" charset="-122"/>
                        </a:rPr>
                        <a:t>1.27</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sz="1400" dirty="0">
                          <a:latin typeface="楷体" panose="02010609060101010101" pitchFamily="49" charset="-122"/>
                          <a:ea typeface="楷体" panose="02010609060101010101" pitchFamily="49" charset="-122"/>
                        </a:rPr>
                        <a:t>1.12</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sz="1400" dirty="0">
                          <a:latin typeface="楷体" panose="02010609060101010101" pitchFamily="49" charset="-122"/>
                          <a:ea typeface="楷体" panose="02010609060101010101" pitchFamily="49" charset="-122"/>
                        </a:rPr>
                        <a:t>0</a:t>
                      </a:r>
                      <a:r>
                        <a:rPr lang="en-US" altLang="zh-CN" sz="1400" dirty="0">
                          <a:latin typeface="楷体" panose="02010609060101010101" pitchFamily="49" charset="-122"/>
                          <a:ea typeface="楷体" panose="02010609060101010101" pitchFamily="49" charset="-122"/>
                        </a:rPr>
                        <a:t>.15</a:t>
                      </a:r>
                      <a:endParaRPr lang="en-CN" sz="1400" dirty="0">
                        <a:latin typeface="楷体" panose="02010609060101010101" pitchFamily="49" charset="-122"/>
                        <a:ea typeface="楷体" panose="02010609060101010101" pitchFamily="49" charset="-122"/>
                      </a:endParaRPr>
                    </a:p>
                  </a:txBody>
                  <a:tcPr anchor="ctr">
                    <a:solidFill>
                      <a:schemeClr val="bg1"/>
                    </a:solidFill>
                  </a:tcPr>
                </a:tc>
                <a:extLst>
                  <a:ext uri="{0D108BD9-81ED-4DB2-BD59-A6C34878D82A}">
                    <a16:rowId xmlns:a16="http://schemas.microsoft.com/office/drawing/2014/main" val="3534681051"/>
                  </a:ext>
                </a:extLst>
              </a:tr>
              <a:tr h="317865">
                <a:tc>
                  <a:txBody>
                    <a:bodyPr/>
                    <a:lstStyle/>
                    <a:p>
                      <a:pPr algn="ctr"/>
                      <a:r>
                        <a:rPr lang="en-US" altLang="zh-CN" sz="1400" dirty="0">
                          <a:latin typeface="楷体" panose="02010609060101010101" pitchFamily="49" charset="-122"/>
                          <a:ea typeface="楷体" panose="02010609060101010101" pitchFamily="49" charset="-122"/>
                        </a:rPr>
                        <a:t>4</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4</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zh-CN" altLang="en-US" sz="1400" dirty="0">
                          <a:latin typeface="楷体" panose="02010609060101010101" pitchFamily="49" charset="-122"/>
                          <a:ea typeface="楷体" panose="02010609060101010101" pitchFamily="49" charset="-122"/>
                        </a:rPr>
                        <a:t>有</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Adam</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1.34</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0</a:t>
                      </a:r>
                      <a:r>
                        <a:rPr lang="en-US" altLang="zh-CN" sz="1400" dirty="0">
                          <a:latin typeface="楷体" panose="02010609060101010101" pitchFamily="49" charset="-122"/>
                          <a:ea typeface="楷体" panose="02010609060101010101" pitchFamily="49" charset="-122"/>
                        </a:rPr>
                        <a:t>.99</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0</a:t>
                      </a:r>
                      <a:r>
                        <a:rPr lang="en-US" altLang="zh-CN" sz="1400" dirty="0">
                          <a:latin typeface="楷体" panose="02010609060101010101" pitchFamily="49" charset="-122"/>
                          <a:ea typeface="楷体" panose="02010609060101010101" pitchFamily="49" charset="-122"/>
                        </a:rPr>
                        <a:t>.35</a:t>
                      </a:r>
                      <a:endParaRPr lang="en-CN" sz="1400" dirty="0">
                        <a:latin typeface="楷体" panose="02010609060101010101" pitchFamily="49" charset="-122"/>
                        <a:ea typeface="楷体" panose="02010609060101010101" pitchFamily="49" charset="-122"/>
                      </a:endParaRPr>
                    </a:p>
                  </a:txBody>
                  <a:tcPr anchor="ctr">
                    <a:solidFill>
                      <a:srgbClr val="D3E7FD"/>
                    </a:solidFill>
                  </a:tcPr>
                </a:tc>
                <a:extLst>
                  <a:ext uri="{0D108BD9-81ED-4DB2-BD59-A6C34878D82A}">
                    <a16:rowId xmlns:a16="http://schemas.microsoft.com/office/drawing/2014/main" val="2000668027"/>
                  </a:ext>
                </a:extLst>
              </a:tr>
              <a:tr h="317865">
                <a:tc>
                  <a:txBody>
                    <a:bodyPr/>
                    <a:lstStyle/>
                    <a:p>
                      <a:pPr algn="ctr"/>
                      <a:r>
                        <a:rPr lang="en-US" sz="1400" dirty="0">
                          <a:latin typeface="楷体" panose="02010609060101010101" pitchFamily="49" charset="-122"/>
                          <a:ea typeface="楷体" panose="02010609060101010101" pitchFamily="49" charset="-122"/>
                        </a:rPr>
                        <a:t>4</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4</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Gelu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zh-CN" altLang="en-US" sz="1400" dirty="0">
                          <a:latin typeface="楷体" panose="02010609060101010101" pitchFamily="49" charset="-122"/>
                          <a:ea typeface="楷体" panose="02010609060101010101" pitchFamily="49" charset="-122"/>
                        </a:rPr>
                        <a:t>有</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Adam</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1.28</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1.15</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solidFill>
                            <a:srgbClr val="FF0000"/>
                          </a:solidFill>
                          <a:latin typeface="楷体" panose="02010609060101010101" pitchFamily="49" charset="-122"/>
                          <a:ea typeface="楷体" panose="02010609060101010101" pitchFamily="49" charset="-122"/>
                        </a:rPr>
                        <a:t>0</a:t>
                      </a:r>
                      <a:r>
                        <a:rPr lang="en-US" altLang="zh-CN" sz="1400" dirty="0">
                          <a:solidFill>
                            <a:srgbClr val="FF0000"/>
                          </a:solidFill>
                          <a:latin typeface="楷体" panose="02010609060101010101" pitchFamily="49" charset="-122"/>
                          <a:ea typeface="楷体" panose="02010609060101010101" pitchFamily="49" charset="-122"/>
                        </a:rPr>
                        <a:t>.13</a:t>
                      </a:r>
                      <a:endParaRPr lang="en-CN" sz="1400" dirty="0">
                        <a:solidFill>
                          <a:srgbClr val="FF0000"/>
                        </a:solidFill>
                        <a:latin typeface="楷体" panose="02010609060101010101" pitchFamily="49" charset="-122"/>
                        <a:ea typeface="楷体" panose="02010609060101010101" pitchFamily="49" charset="-122"/>
                      </a:endParaRPr>
                    </a:p>
                  </a:txBody>
                  <a:tcPr anchor="ctr">
                    <a:solidFill>
                      <a:srgbClr val="D3E7FD"/>
                    </a:solidFill>
                  </a:tcPr>
                </a:tc>
                <a:extLst>
                  <a:ext uri="{0D108BD9-81ED-4DB2-BD59-A6C34878D82A}">
                    <a16:rowId xmlns:a16="http://schemas.microsoft.com/office/drawing/2014/main" val="4005383553"/>
                  </a:ext>
                </a:extLst>
              </a:tr>
              <a:tr h="317865">
                <a:tc>
                  <a:txBody>
                    <a:bodyPr/>
                    <a:lstStyle/>
                    <a:p>
                      <a:pPr algn="ctr"/>
                      <a:r>
                        <a:rPr lang="en-US" sz="1400" dirty="0">
                          <a:latin typeface="楷体" panose="02010609060101010101" pitchFamily="49" charset="-122"/>
                          <a:ea typeface="楷体" panose="02010609060101010101" pitchFamily="49" charset="-122"/>
                        </a:rPr>
                        <a:t>4</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4</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Gelu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zh-CN" altLang="en-US" sz="1400" dirty="0">
                          <a:latin typeface="楷体" panose="02010609060101010101" pitchFamily="49" charset="-122"/>
                          <a:ea typeface="楷体" panose="02010609060101010101" pitchFamily="49" charset="-122"/>
                        </a:rPr>
                        <a:t>有</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Adam</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1.81</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1.06</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0</a:t>
                      </a:r>
                      <a:r>
                        <a:rPr lang="en-US" altLang="zh-CN" sz="1400" dirty="0">
                          <a:latin typeface="楷体" panose="02010609060101010101" pitchFamily="49" charset="-122"/>
                          <a:ea typeface="楷体" panose="02010609060101010101" pitchFamily="49" charset="-122"/>
                        </a:rPr>
                        <a:t>.75</a:t>
                      </a:r>
                      <a:endParaRPr lang="en-CN" sz="1400" dirty="0">
                        <a:latin typeface="楷体" panose="02010609060101010101" pitchFamily="49" charset="-122"/>
                        <a:ea typeface="楷体" panose="02010609060101010101" pitchFamily="49" charset="-122"/>
                      </a:endParaRPr>
                    </a:p>
                  </a:txBody>
                  <a:tcPr anchor="ctr">
                    <a:solidFill>
                      <a:srgbClr val="D3E7FD"/>
                    </a:solidFill>
                  </a:tcPr>
                </a:tc>
                <a:extLst>
                  <a:ext uri="{0D108BD9-81ED-4DB2-BD59-A6C34878D82A}">
                    <a16:rowId xmlns:a16="http://schemas.microsoft.com/office/drawing/2014/main" val="1970305454"/>
                  </a:ext>
                </a:extLst>
              </a:tr>
              <a:tr h="317865">
                <a:tc>
                  <a:txBody>
                    <a:bodyPr/>
                    <a:lstStyle/>
                    <a:p>
                      <a:pPr algn="ctr"/>
                      <a:r>
                        <a:rPr lang="en-US" sz="1400" dirty="0">
                          <a:latin typeface="楷体" panose="02010609060101010101" pitchFamily="49" charset="-122"/>
                          <a:ea typeface="楷体" panose="02010609060101010101" pitchFamily="49" charset="-122"/>
                        </a:rPr>
                        <a:t>4</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4</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Gelu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Gelu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zh-CN" altLang="en-US" sz="1400" dirty="0">
                          <a:latin typeface="楷体" panose="02010609060101010101" pitchFamily="49" charset="-122"/>
                          <a:ea typeface="楷体" panose="02010609060101010101" pitchFamily="49" charset="-122"/>
                        </a:rPr>
                        <a:t>有</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Adam</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1.63</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1.13</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0</a:t>
                      </a:r>
                      <a:r>
                        <a:rPr lang="en-US" altLang="zh-CN" sz="1400" dirty="0">
                          <a:latin typeface="楷体" panose="02010609060101010101" pitchFamily="49" charset="-122"/>
                          <a:ea typeface="楷体" panose="02010609060101010101" pitchFamily="49" charset="-122"/>
                        </a:rPr>
                        <a:t>.50</a:t>
                      </a:r>
                      <a:endParaRPr lang="en-CN" sz="1400" dirty="0">
                        <a:latin typeface="楷体" panose="02010609060101010101" pitchFamily="49" charset="-122"/>
                        <a:ea typeface="楷体" panose="02010609060101010101" pitchFamily="49" charset="-122"/>
                      </a:endParaRPr>
                    </a:p>
                  </a:txBody>
                  <a:tcPr anchor="ctr">
                    <a:solidFill>
                      <a:srgbClr val="D3E7FD"/>
                    </a:solidFill>
                  </a:tcPr>
                </a:tc>
                <a:extLst>
                  <a:ext uri="{0D108BD9-81ED-4DB2-BD59-A6C34878D82A}">
                    <a16:rowId xmlns:a16="http://schemas.microsoft.com/office/drawing/2014/main" val="866131474"/>
                  </a:ext>
                </a:extLst>
              </a:tr>
            </a:tbl>
          </a:graphicData>
        </a:graphic>
      </p:graphicFrame>
      <p:sp>
        <p:nvSpPr>
          <p:cNvPr id="3" name="文本框 2">
            <a:extLst>
              <a:ext uri="{FF2B5EF4-FFF2-40B4-BE49-F238E27FC236}">
                <a16:creationId xmlns:a16="http://schemas.microsoft.com/office/drawing/2014/main" id="{AC79D9C0-9E4B-5795-D683-54D206953018}"/>
              </a:ext>
            </a:extLst>
          </p:cNvPr>
          <p:cNvSpPr txBox="1"/>
          <p:nvPr/>
        </p:nvSpPr>
        <p:spPr>
          <a:xfrm>
            <a:off x="1071188" y="4430113"/>
            <a:ext cx="10421368" cy="2308324"/>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本人不断更改实验条件，进行了多次试验，得到的具体结果如上表所示。</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在</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的训练过程中，最终需要达到的结果并不是使得生成器或鉴别器的损失函数值一味地减小，二是需要达到二者损失的</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动态平衡</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。对比上表中的结果，可以看到当设置生成器与鉴别器网络均为</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层，生成器采用</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激活，鉴别器采用</a:t>
            </a:r>
            <a:r>
              <a:rPr lang="en-US" altLang="zh-CN" dirty="0" err="1">
                <a:latin typeface="楷体" panose="02010609060101010101" pitchFamily="49" charset="-122"/>
                <a:ea typeface="楷体" panose="02010609060101010101" pitchFamily="49" charset="-122"/>
              </a:rPr>
              <a:t>LeakyRelu</a:t>
            </a:r>
            <a:r>
              <a:rPr lang="zh-CN" altLang="en-US" dirty="0">
                <a:latin typeface="楷体" panose="02010609060101010101" pitchFamily="49" charset="-122"/>
                <a:ea typeface="楷体" panose="02010609060101010101" pitchFamily="49" charset="-122"/>
              </a:rPr>
              <a:t>激活，设置梯度约束且用</a:t>
            </a:r>
            <a:r>
              <a:rPr lang="en-US" altLang="zh-CN" dirty="0">
                <a:latin typeface="楷体" panose="02010609060101010101" pitchFamily="49" charset="-122"/>
                <a:ea typeface="楷体" panose="02010609060101010101" pitchFamily="49" charset="-122"/>
              </a:rPr>
              <a:t>Adam</a:t>
            </a:r>
            <a:r>
              <a:rPr lang="zh-CN" altLang="en-US" dirty="0">
                <a:latin typeface="楷体" panose="02010609060101010101" pitchFamily="49" charset="-122"/>
                <a:ea typeface="楷体" panose="02010609060101010101" pitchFamily="49" charset="-122"/>
              </a:rPr>
              <a:t>优化器时，模型可以达到最佳的</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动态平衡</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结果。</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上表结果再一次佐证了梯度约束对于模型训练的改进效果较为显著。梯度约束很好地减小了生成器的损失函数值。</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775395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一些其他注意事项</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8" name="文本框 7">
            <a:extLst>
              <a:ext uri="{FF2B5EF4-FFF2-40B4-BE49-F238E27FC236}">
                <a16:creationId xmlns:a16="http://schemas.microsoft.com/office/drawing/2014/main" id="{5842C8FE-1579-4330-A947-393D156BD9BB}"/>
              </a:ext>
            </a:extLst>
          </p:cNvPr>
          <p:cNvSpPr txBox="1"/>
          <p:nvPr/>
        </p:nvSpPr>
        <p:spPr>
          <a:xfrm>
            <a:off x="7753697" y="1100059"/>
            <a:ext cx="3497056" cy="563231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在训练过程中，还有两点值得注意的事项：</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一是在训练</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的过程中不要使用</a:t>
            </a:r>
            <a:r>
              <a:rPr lang="en-US" altLang="zh-CN" dirty="0">
                <a:latin typeface="楷体" panose="02010609060101010101" pitchFamily="49" charset="-122"/>
                <a:ea typeface="楷体" panose="02010609060101010101" pitchFamily="49" charset="-122"/>
              </a:rPr>
              <a:t>SGD</a:t>
            </a:r>
            <a:r>
              <a:rPr lang="zh-CN" altLang="en-US" dirty="0">
                <a:latin typeface="楷体" panose="02010609060101010101" pitchFamily="49" charset="-122"/>
                <a:ea typeface="楷体" panose="02010609060101010101" pitchFamily="49" charset="-122"/>
              </a:rPr>
              <a:t>这种带动量的优化器。因为带动量的优化器在优化过程中势必带着强烈的震荡，这在</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的训练过程中极易造成损失的不稳定，进而导致图像的生成带有严重的棋盘式虚影，且最终很有可能造成模式崩溃。左侧为采用</a:t>
            </a:r>
            <a:r>
              <a:rPr lang="en-US" altLang="zh-CN" dirty="0">
                <a:latin typeface="楷体" panose="02010609060101010101" pitchFamily="49" charset="-122"/>
                <a:ea typeface="楷体" panose="02010609060101010101" pitchFamily="49" charset="-122"/>
              </a:rPr>
              <a:t>SGD</a:t>
            </a:r>
            <a:r>
              <a:rPr lang="zh-CN" altLang="en-US" dirty="0">
                <a:latin typeface="楷体" panose="02010609060101010101" pitchFamily="49" charset="-122"/>
                <a:ea typeface="楷体" panose="02010609060101010101" pitchFamily="49" charset="-122"/>
              </a:rPr>
              <a:t>带动量训练的结果，可以看到训练生成的图像效果很不理想。</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二是采用梯度约束的过程中，</a:t>
            </a:r>
            <a:r>
              <a:rPr lang="zh-CN" altLang="en-US" b="0" i="0" dirty="0">
                <a:effectLst/>
                <a:latin typeface="楷体" panose="02010609060101010101" pitchFamily="49" charset="-122"/>
                <a:ea typeface="楷体" panose="02010609060101010101" pitchFamily="49" charset="-122"/>
              </a:rPr>
              <a:t>判别器的模型架构中最好不要使用</a:t>
            </a:r>
            <a:r>
              <a:rPr lang="en-US" altLang="zh-CN" b="0" i="0" dirty="0">
                <a:effectLst/>
                <a:latin typeface="楷体" panose="02010609060101010101" pitchFamily="49" charset="-122"/>
                <a:ea typeface="楷体" panose="02010609060101010101" pitchFamily="49" charset="-122"/>
              </a:rPr>
              <a:t>Batch Normalization</a:t>
            </a:r>
            <a:r>
              <a:rPr lang="zh-CN" altLang="en-US" b="0" i="0" dirty="0">
                <a:effectLst/>
                <a:latin typeface="楷体" panose="02010609060101010101" pitchFamily="49" charset="-122"/>
                <a:ea typeface="楷体" panose="02010609060101010101" pitchFamily="49" charset="-122"/>
              </a:rPr>
              <a:t>。因为此时模型是对每个样本独立地施加梯度惩罚，这样做会引入同个</a:t>
            </a:r>
            <a:r>
              <a:rPr lang="en-US" altLang="zh-CN" b="0" i="0" dirty="0">
                <a:effectLst/>
                <a:latin typeface="楷体" panose="02010609060101010101" pitchFamily="49" charset="-122"/>
                <a:ea typeface="楷体" panose="02010609060101010101" pitchFamily="49" charset="-122"/>
              </a:rPr>
              <a:t>batch</a:t>
            </a:r>
            <a:r>
              <a:rPr lang="zh-CN" altLang="en-US" b="0" i="0" dirty="0">
                <a:effectLst/>
                <a:latin typeface="楷体" panose="02010609060101010101" pitchFamily="49" charset="-122"/>
                <a:ea typeface="楷体" panose="02010609060101010101" pitchFamily="49" charset="-122"/>
              </a:rPr>
              <a:t>中不同样本的相互依赖关系。</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FA8B5054-70B1-DB76-FE57-F1CDDD7BC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958662"/>
            <a:ext cx="5941184" cy="5814162"/>
          </a:xfrm>
          <a:prstGeom prst="rect">
            <a:avLst/>
          </a:prstGeom>
        </p:spPr>
      </p:pic>
    </p:spTree>
    <p:extLst>
      <p:ext uri="{BB962C8B-B14F-4D97-AF65-F5344CB8AC3E}">
        <p14:creationId xmlns:p14="http://schemas.microsoft.com/office/powerpoint/2010/main" val="2201297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b="1" dirty="0" err="1">
                <a:solidFill>
                  <a:srgbClr val="1A5AA1"/>
                </a:solidFill>
                <a:latin typeface="楷体" panose="02010609060101010101" pitchFamily="49" charset="-122"/>
                <a:ea typeface="楷体" panose="02010609060101010101" pitchFamily="49" charset="-122"/>
              </a:rPr>
              <a:t>DCGan</a:t>
            </a:r>
            <a:r>
              <a:rPr lang="zh-CN" altLang="en-US" sz="3200" b="1" dirty="0">
                <a:solidFill>
                  <a:srgbClr val="1A5AA1"/>
                </a:solidFill>
                <a:latin typeface="楷体" panose="02010609060101010101" pitchFamily="49" charset="-122"/>
                <a:ea typeface="楷体" panose="02010609060101010101" pitchFamily="49" charset="-122"/>
              </a:rPr>
              <a:t>部分总结</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8" name="文本框 7">
            <a:extLst>
              <a:ext uri="{FF2B5EF4-FFF2-40B4-BE49-F238E27FC236}">
                <a16:creationId xmlns:a16="http://schemas.microsoft.com/office/drawing/2014/main" id="{5842C8FE-1579-4330-A947-393D156BD9BB}"/>
              </a:ext>
            </a:extLst>
          </p:cNvPr>
          <p:cNvSpPr txBox="1"/>
          <p:nvPr/>
        </p:nvSpPr>
        <p:spPr>
          <a:xfrm>
            <a:off x="7753697" y="1100059"/>
            <a:ext cx="3497056" cy="535531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在该部分，本人主要研究了</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生成虚假图像的问题。在</a:t>
            </a:r>
            <a:r>
              <a:rPr lang="en-US" altLang="zh-CN" dirty="0">
                <a:latin typeface="楷体" panose="02010609060101010101" pitchFamily="49" charset="-122"/>
                <a:ea typeface="楷体" panose="02010609060101010101" pitchFamily="49" charset="-122"/>
              </a:rPr>
              <a:t>Baseline Model</a:t>
            </a:r>
            <a:r>
              <a:rPr lang="zh-CN" altLang="en-US" dirty="0">
                <a:latin typeface="楷体" panose="02010609060101010101" pitchFamily="49" charset="-122"/>
                <a:ea typeface="楷体" panose="02010609060101010101" pitchFamily="49" charset="-122"/>
              </a:rPr>
              <a:t>的基础上，本人主要尝试了更换激活函数、更改网络层数结构以及增加梯度约束（</a:t>
            </a:r>
            <a:r>
              <a:rPr lang="en-US" altLang="zh-CN" dirty="0">
                <a:latin typeface="楷体" panose="02010609060101010101" pitchFamily="49" charset="-122"/>
                <a:ea typeface="楷体" panose="02010609060101010101" pitchFamily="49" charset="-122"/>
              </a:rPr>
              <a:t>GP</a:t>
            </a:r>
            <a:r>
              <a:rPr lang="zh-CN" altLang="en-US" dirty="0">
                <a:latin typeface="楷体" panose="02010609060101010101" pitchFamily="49" charset="-122"/>
                <a:ea typeface="楷体" panose="02010609060101010101" pitchFamily="49" charset="-122"/>
              </a:rPr>
              <a:t>）的方法，并通过多次实验，比较实验中生成器与鉴别器的损失函数的均值结果，选择出看上去效果最佳，最易达到两个网络训练</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动态平衡</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的网络设置。</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后续本人增加了训练的</a:t>
            </a:r>
            <a:r>
              <a:rPr lang="en-US" altLang="zh-CN" dirty="0">
                <a:latin typeface="楷体" panose="02010609060101010101" pitchFamily="49" charset="-122"/>
                <a:ea typeface="楷体" panose="02010609060101010101" pitchFamily="49" charset="-122"/>
              </a:rPr>
              <a:t>epoch</a:t>
            </a:r>
            <a:r>
              <a:rPr lang="zh-CN" altLang="en-US" dirty="0">
                <a:latin typeface="楷体" panose="02010609060101010101" pitchFamily="49" charset="-122"/>
                <a:ea typeface="楷体" panose="02010609060101010101" pitchFamily="49" charset="-122"/>
              </a:rPr>
              <a:t>，使得该网络训练充分，最终得到的图像结果如左图所示。可以看到此时生成的虚假图像色彩饱满，光影效果也较好，且部分图片也很难看出与真实图片的区别。这一结果也将用于后续的真假图像识别部分。</a:t>
            </a:r>
          </a:p>
        </p:txBody>
      </p:sp>
      <p:pic>
        <p:nvPicPr>
          <p:cNvPr id="12" name="图片 11">
            <a:extLst>
              <a:ext uri="{FF2B5EF4-FFF2-40B4-BE49-F238E27FC236}">
                <a16:creationId xmlns:a16="http://schemas.microsoft.com/office/drawing/2014/main" id="{2DD60162-D0A2-12C8-23BB-245906B00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107" y="961439"/>
            <a:ext cx="5931232" cy="5816063"/>
          </a:xfrm>
          <a:prstGeom prst="rect">
            <a:avLst/>
          </a:prstGeom>
        </p:spPr>
      </p:pic>
    </p:spTree>
    <p:extLst>
      <p:ext uri="{BB962C8B-B14F-4D97-AF65-F5344CB8AC3E}">
        <p14:creationId xmlns:p14="http://schemas.microsoft.com/office/powerpoint/2010/main" val="1200863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1"/>
          <p:cNvSpPr/>
          <p:nvPr>
            <p:custDataLst>
              <p:tags r:id="rId2"/>
            </p:custDataLst>
          </p:nvPr>
        </p:nvSpPr>
        <p:spPr>
          <a:xfrm>
            <a:off x="0" y="4513006"/>
            <a:ext cx="2344994" cy="234499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直角三角形 2"/>
          <p:cNvSpPr/>
          <p:nvPr>
            <p:custDataLst>
              <p:tags r:id="rId3"/>
            </p:custDataLst>
          </p:nvPr>
        </p:nvSpPr>
        <p:spPr>
          <a:xfrm flipH="1">
            <a:off x="6351939" y="3519948"/>
            <a:ext cx="5840061" cy="3338052"/>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3" name="直接连接符 22"/>
          <p:cNvCxnSpPr/>
          <p:nvPr/>
        </p:nvCxnSpPr>
        <p:spPr>
          <a:xfrm flipV="1">
            <a:off x="2554898" y="3643630"/>
            <a:ext cx="7200000" cy="20955"/>
          </a:xfrm>
          <a:prstGeom prst="line">
            <a:avLst/>
          </a:prstGeom>
          <a:noFill/>
          <a:ln w="19050" cap="flat" cmpd="sng" algn="ctr">
            <a:solidFill>
              <a:srgbClr val="1A5AA1"/>
            </a:solidFill>
            <a:prstDash val="solid"/>
            <a:miter lim="800000"/>
          </a:ln>
          <a:effectLst/>
        </p:spPr>
      </p:cxnSp>
      <p:sp>
        <p:nvSpPr>
          <p:cNvPr id="2" name="文本框 1">
            <a:extLst>
              <a:ext uri="{FF2B5EF4-FFF2-40B4-BE49-F238E27FC236}">
                <a16:creationId xmlns:a16="http://schemas.microsoft.com/office/drawing/2014/main" id="{5A6B505E-3914-8DD0-729F-23461E760B3B}"/>
              </a:ext>
            </a:extLst>
          </p:cNvPr>
          <p:cNvSpPr txBox="1"/>
          <p:nvPr/>
        </p:nvSpPr>
        <p:spPr>
          <a:xfrm>
            <a:off x="3015426" y="2966565"/>
            <a:ext cx="6198376" cy="646331"/>
          </a:xfrm>
          <a:prstGeom prst="rect">
            <a:avLst/>
          </a:prstGeom>
          <a:noFill/>
        </p:spPr>
        <p:txBody>
          <a:bodyPr wrap="square" rtlCol="0">
            <a:spAutoFit/>
          </a:bodyPr>
          <a:lstStyle/>
          <a:p>
            <a:r>
              <a:rPr lang="zh-CN" altLang="en-US" sz="3200" dirty="0">
                <a:latin typeface="楷体" panose="02010609060101010101" pitchFamily="49" charset="-122"/>
                <a:ea typeface="楷体" panose="02010609060101010101" pitchFamily="49" charset="-122"/>
              </a:rPr>
              <a:t>     </a:t>
            </a:r>
            <a:r>
              <a:rPr lang="zh-CN" altLang="en-US" sz="3600" b="1" dirty="0">
                <a:solidFill>
                  <a:srgbClr val="0070C0"/>
                </a:solidFill>
                <a:latin typeface="楷体" panose="02010609060101010101" pitchFamily="49" charset="-122"/>
                <a:ea typeface="楷体" panose="02010609060101010101" pitchFamily="49" charset="-122"/>
              </a:rPr>
              <a:t>虚假图片的鉴别</a:t>
            </a:r>
            <a:r>
              <a:rPr lang="en-US" altLang="zh-CN" sz="3600" b="1" dirty="0">
                <a:solidFill>
                  <a:srgbClr val="0070C0"/>
                </a:solidFill>
                <a:latin typeface="楷体" panose="02010609060101010101" pitchFamily="49" charset="-122"/>
                <a:ea typeface="楷体" panose="02010609060101010101" pitchFamily="49" charset="-122"/>
              </a:rPr>
              <a:t>—VGG</a:t>
            </a:r>
            <a:endParaRPr lang="zh-CN" altLang="en-US" sz="3600" b="1" dirty="0">
              <a:solidFill>
                <a:srgbClr val="0070C0"/>
              </a:solidFill>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2648587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真假图像对比</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9" name="图片 8">
            <a:extLst>
              <a:ext uri="{FF2B5EF4-FFF2-40B4-BE49-F238E27FC236}">
                <a16:creationId xmlns:a16="http://schemas.microsoft.com/office/drawing/2014/main" id="{0E7A3240-2C14-BAA0-E657-47C240DA5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163" y="1016525"/>
            <a:ext cx="4640402" cy="4532696"/>
          </a:xfrm>
          <a:prstGeom prst="rect">
            <a:avLst/>
          </a:prstGeom>
        </p:spPr>
      </p:pic>
      <p:pic>
        <p:nvPicPr>
          <p:cNvPr id="11" name="图片 10">
            <a:extLst>
              <a:ext uri="{FF2B5EF4-FFF2-40B4-BE49-F238E27FC236}">
                <a16:creationId xmlns:a16="http://schemas.microsoft.com/office/drawing/2014/main" id="{A88285F2-B0F5-5C3F-DAF0-70A049F40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95" y="1016525"/>
            <a:ext cx="4622452" cy="4532696"/>
          </a:xfrm>
          <a:prstGeom prst="rect">
            <a:avLst/>
          </a:prstGeom>
        </p:spPr>
      </p:pic>
      <p:sp>
        <p:nvSpPr>
          <p:cNvPr id="13" name="文本框 12">
            <a:extLst>
              <a:ext uri="{FF2B5EF4-FFF2-40B4-BE49-F238E27FC236}">
                <a16:creationId xmlns:a16="http://schemas.microsoft.com/office/drawing/2014/main" id="{4A0D383B-0D6C-1131-2D4C-4E61BCAA5B0A}"/>
              </a:ext>
            </a:extLst>
          </p:cNvPr>
          <p:cNvSpPr txBox="1"/>
          <p:nvPr/>
        </p:nvSpPr>
        <p:spPr>
          <a:xfrm>
            <a:off x="1570534" y="5605063"/>
            <a:ext cx="9437167" cy="1200329"/>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上图左侧为真实的</a:t>
            </a:r>
            <a:r>
              <a:rPr lang="en-US" altLang="zh-CN" dirty="0" err="1">
                <a:latin typeface="楷体" panose="02010609060101010101" pitchFamily="49" charset="-122"/>
                <a:ea typeface="楷体" panose="02010609060101010101" pitchFamily="49" charset="-122"/>
              </a:rPr>
              <a:t>prettyface</a:t>
            </a:r>
            <a:r>
              <a:rPr lang="zh-CN" altLang="en-US" dirty="0">
                <a:latin typeface="楷体" panose="02010609060101010101" pitchFamily="49" charset="-122"/>
                <a:ea typeface="楷体" panose="02010609060101010101" pitchFamily="49" charset="-122"/>
              </a:rPr>
              <a:t>数据集中图像，右侧为本人训练生成的虚假图像。如果将两类图像分好类后，确实可以发现虚假图像相比之下会稍许粗糙一些。但是真假识别的困难之处在于将虚假图像混入真实图像当中，此时想凭借肉眼分辨就会较为困难。这也是当今</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这一技术给社会带来一些麻烦的体现之一。</a:t>
            </a:r>
          </a:p>
        </p:txBody>
      </p:sp>
    </p:spTree>
    <p:extLst>
      <p:ext uri="{BB962C8B-B14F-4D97-AF65-F5344CB8AC3E}">
        <p14:creationId xmlns:p14="http://schemas.microsoft.com/office/powerpoint/2010/main" val="1021793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选题背景</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5016758"/>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随着人工智能技术的不断发展，各种新兴技术鱼贯而出。鉴于人工智能模拟人类思维过程的可能性，这使得人工智能的学习目标不仅仅局限于被动式的任务方面，许多创造性活动也被囊括其中。这就是近几年越来越火的生成式学习。</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而在生成式学习当中最火热的技术当属生成式对抗神经网络（</a:t>
            </a:r>
            <a:r>
              <a:rPr lang="en-US" altLang="zh-CN" sz="2000" dirty="0">
                <a:latin typeface="楷体" panose="02010609060101010101" pitchFamily="49" charset="-122"/>
                <a:ea typeface="楷体" panose="02010609060101010101" pitchFamily="49" charset="-122"/>
              </a:rPr>
              <a:t>GAN</a:t>
            </a:r>
            <a:r>
              <a:rPr lang="zh-CN" altLang="en-US" sz="2000" dirty="0">
                <a:latin typeface="楷体" panose="02010609060101010101" pitchFamily="49" charset="-122"/>
                <a:ea typeface="楷体" panose="02010609060101010101" pitchFamily="49" charset="-122"/>
              </a:rPr>
              <a:t>）。这一网络于</a:t>
            </a:r>
            <a:r>
              <a:rPr lang="en-US" altLang="zh-CN" sz="2000" dirty="0">
                <a:latin typeface="楷体" panose="02010609060101010101" pitchFamily="49" charset="-122"/>
                <a:ea typeface="楷体" panose="02010609060101010101" pitchFamily="49" charset="-122"/>
              </a:rPr>
              <a:t>2014</a:t>
            </a:r>
            <a:r>
              <a:rPr lang="zh-CN" altLang="en-US" sz="2000" dirty="0">
                <a:latin typeface="楷体" panose="02010609060101010101" pitchFamily="49" charset="-122"/>
                <a:ea typeface="楷体" panose="02010609060101010101" pitchFamily="49" charset="-122"/>
              </a:rPr>
              <a:t>年由</a:t>
            </a:r>
            <a:r>
              <a:rPr lang="en-US" altLang="zh-CN" sz="2000" b="0" i="0" dirty="0">
                <a:solidFill>
                  <a:srgbClr val="121212"/>
                </a:solidFill>
                <a:effectLst/>
                <a:latin typeface="楷体" panose="02010609060101010101" pitchFamily="49" charset="-122"/>
                <a:ea typeface="楷体" panose="02010609060101010101" pitchFamily="49" charset="-122"/>
              </a:rPr>
              <a:t>Ian Goodfellow</a:t>
            </a:r>
            <a:r>
              <a:rPr lang="zh-CN" altLang="en-US" sz="2000" b="0" i="0" dirty="0">
                <a:solidFill>
                  <a:srgbClr val="121212"/>
                </a:solidFill>
                <a:effectLst/>
                <a:latin typeface="楷体" panose="02010609060101010101" pitchFamily="49" charset="-122"/>
                <a:ea typeface="楷体" panose="02010609060101010101" pitchFamily="49" charset="-122"/>
              </a:rPr>
              <a:t>，</a:t>
            </a:r>
            <a:r>
              <a:rPr lang="en-US" altLang="zh-CN" sz="2000" b="0" i="0" dirty="0" err="1">
                <a:solidFill>
                  <a:srgbClr val="121212"/>
                </a:solidFill>
                <a:effectLst/>
                <a:latin typeface="楷体" panose="02010609060101010101" pitchFamily="49" charset="-122"/>
                <a:ea typeface="楷体" panose="02010609060101010101" pitchFamily="49" charset="-122"/>
              </a:rPr>
              <a:t>Yoshua</a:t>
            </a:r>
            <a:r>
              <a:rPr lang="en-US" altLang="zh-CN" sz="2000" b="0" i="0" dirty="0">
                <a:solidFill>
                  <a:srgbClr val="121212"/>
                </a:solidFill>
                <a:effectLst/>
                <a:latin typeface="楷体" panose="02010609060101010101" pitchFamily="49" charset="-122"/>
                <a:ea typeface="楷体" panose="02010609060101010101" pitchFamily="49" charset="-122"/>
              </a:rPr>
              <a:t> </a:t>
            </a:r>
            <a:r>
              <a:rPr lang="en-US" altLang="zh-CN" sz="2000" b="0" i="0" dirty="0" err="1">
                <a:solidFill>
                  <a:srgbClr val="121212"/>
                </a:solidFill>
                <a:effectLst/>
                <a:latin typeface="楷体" panose="02010609060101010101" pitchFamily="49" charset="-122"/>
                <a:ea typeface="楷体" panose="02010609060101010101" pitchFamily="49" charset="-122"/>
              </a:rPr>
              <a:t>Bengio</a:t>
            </a:r>
            <a:r>
              <a:rPr lang="zh-CN" altLang="en-US" sz="2000" b="0" i="0" dirty="0">
                <a:solidFill>
                  <a:srgbClr val="121212"/>
                </a:solidFill>
                <a:effectLst/>
                <a:latin typeface="楷体" panose="02010609060101010101" pitchFamily="49" charset="-122"/>
                <a:ea typeface="楷体" panose="02010609060101010101" pitchFamily="49" charset="-122"/>
              </a:rPr>
              <a:t>等人提出。它使用两个神经网络，一个生成式的神经网络用于图像的生成，另一个神经网络用于图像的鉴别。通过真实图像与所生成的虚假图像之间的不断对抗，进而实现生成图像的质量的提升。</a:t>
            </a:r>
            <a:endParaRPr lang="en-US" altLang="zh-CN" sz="2000" b="0" i="0" dirty="0">
              <a:solidFill>
                <a:srgbClr val="121212"/>
              </a:solidFill>
              <a:effectLst/>
              <a:latin typeface="楷体" panose="02010609060101010101" pitchFamily="49" charset="-122"/>
              <a:ea typeface="楷体" panose="02010609060101010101" pitchFamily="49" charset="-122"/>
            </a:endParaRPr>
          </a:p>
          <a:p>
            <a:endParaRPr lang="en-US" altLang="zh-CN" sz="2000" dirty="0">
              <a:solidFill>
                <a:srgbClr val="121212"/>
              </a:solidFill>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目前</a:t>
            </a:r>
            <a:r>
              <a:rPr lang="en-US" altLang="zh-CN" sz="2000" dirty="0">
                <a:latin typeface="楷体" panose="02010609060101010101" pitchFamily="49" charset="-122"/>
                <a:ea typeface="楷体" panose="02010609060101010101" pitchFamily="49" charset="-122"/>
              </a:rPr>
              <a:t>GAN</a:t>
            </a:r>
            <a:r>
              <a:rPr lang="zh-CN" altLang="en-US" sz="2000" dirty="0">
                <a:latin typeface="楷体" panose="02010609060101010101" pitchFamily="49" charset="-122"/>
                <a:ea typeface="楷体" panose="02010609060101010101" pitchFamily="49" charset="-122"/>
              </a:rPr>
              <a:t>这一算法仍处于持续发展阶段，并将被不断应用于艺术创作、图像修复等领域。</a:t>
            </a:r>
            <a:r>
              <a:rPr lang="en-US" altLang="zh-CN" sz="2000" dirty="0">
                <a:latin typeface="楷体" panose="02010609060101010101" pitchFamily="49" charset="-122"/>
                <a:ea typeface="楷体" panose="02010609060101010101" pitchFamily="49" charset="-122"/>
              </a:rPr>
              <a:t>2018</a:t>
            </a:r>
            <a:r>
              <a:rPr lang="zh-CN" altLang="en-US" sz="2000" dirty="0">
                <a:latin typeface="楷体" panose="02010609060101010101" pitchFamily="49" charset="-122"/>
                <a:ea typeface="楷体" panose="02010609060101010101" pitchFamily="49" charset="-122"/>
              </a:rPr>
              <a:t>年，佳士得拍卖行以</a:t>
            </a:r>
            <a:r>
              <a:rPr lang="en-US" altLang="zh-CN" sz="2000" dirty="0">
                <a:latin typeface="楷体" panose="02010609060101010101" pitchFamily="49" charset="-122"/>
                <a:ea typeface="楷体" panose="02010609060101010101" pitchFamily="49" charset="-122"/>
              </a:rPr>
              <a:t>43.25</a:t>
            </a:r>
            <a:r>
              <a:rPr lang="zh-CN" altLang="en-US" sz="2000" dirty="0">
                <a:latin typeface="楷体" panose="02010609060101010101" pitchFamily="49" charset="-122"/>
                <a:ea typeface="楷体" panose="02010609060101010101" pitchFamily="49" charset="-122"/>
              </a:rPr>
              <a:t>万美元的价格卖出一副由深度神经网络创作出的画作，这在一定程度上反映了这一技术在艺术创作领域的成功。</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除此之外，</a:t>
            </a:r>
            <a:r>
              <a:rPr lang="en-US" altLang="zh-CN" sz="2000" dirty="0">
                <a:latin typeface="楷体" panose="02010609060101010101" pitchFamily="49" charset="-122"/>
                <a:ea typeface="楷体" panose="02010609060101010101" pitchFamily="49" charset="-122"/>
              </a:rPr>
              <a:t>Google</a:t>
            </a:r>
            <a:r>
              <a:rPr lang="zh-CN" altLang="en-US" sz="2000" dirty="0">
                <a:latin typeface="楷体" panose="02010609060101010101" pitchFamily="49" charset="-122"/>
                <a:ea typeface="楷体" panose="02010609060101010101" pitchFamily="49" charset="-122"/>
              </a:rPr>
              <a:t>的</a:t>
            </a:r>
            <a:r>
              <a:rPr lang="en-US" altLang="zh-CN" sz="2000" dirty="0" err="1">
                <a:latin typeface="楷体" panose="02010609060101010101" pitchFamily="49" charset="-122"/>
                <a:ea typeface="楷体" panose="02010609060101010101" pitchFamily="49" charset="-122"/>
              </a:rPr>
              <a:t>DeepDream</a:t>
            </a:r>
            <a:r>
              <a:rPr lang="zh-CN" altLang="en-US" sz="2000" dirty="0">
                <a:latin typeface="楷体" panose="02010609060101010101" pitchFamily="49" charset="-122"/>
                <a:ea typeface="楷体" panose="02010609060101010101" pitchFamily="49" charset="-122"/>
              </a:rPr>
              <a:t>算法，以及最近几年比较火热的</a:t>
            </a:r>
            <a:r>
              <a:rPr lang="en-US" altLang="zh-CN" sz="2000" dirty="0">
                <a:latin typeface="楷体" panose="02010609060101010101" pitchFamily="49" charset="-122"/>
                <a:ea typeface="楷体" panose="02010609060101010101" pitchFamily="49" charset="-122"/>
              </a:rPr>
              <a:t>APP</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Deepfake</a:t>
            </a:r>
            <a:r>
              <a:rPr lang="zh-CN" altLang="en-US" sz="2000" dirty="0">
                <a:latin typeface="楷体" panose="02010609060101010101" pitchFamily="49" charset="-122"/>
                <a:ea typeface="楷体" panose="02010609060101010101" pitchFamily="49" charset="-122"/>
              </a:rPr>
              <a:t>以及</a:t>
            </a:r>
            <a:r>
              <a:rPr lang="en-US" altLang="zh-CN" sz="2000" dirty="0" err="1">
                <a:latin typeface="楷体" panose="02010609060101010101" pitchFamily="49" charset="-122"/>
                <a:ea typeface="楷体" panose="02010609060101010101" pitchFamily="49" charset="-122"/>
              </a:rPr>
              <a:t>NovelAI</a:t>
            </a:r>
            <a:r>
              <a:rPr lang="zh-CN" altLang="en-US" sz="2000" dirty="0">
                <a:latin typeface="楷体" panose="02010609060101010101" pitchFamily="49" charset="-122"/>
                <a:ea typeface="楷体" panose="02010609060101010101" pitchFamily="49" charset="-122"/>
              </a:rPr>
              <a:t>等都是较为成熟的</a:t>
            </a:r>
            <a:r>
              <a:rPr lang="en-US" altLang="zh-CN" sz="2000" dirty="0">
                <a:latin typeface="楷体" panose="02010609060101010101" pitchFamily="49" charset="-122"/>
                <a:ea typeface="楷体" panose="02010609060101010101" pitchFamily="49" charset="-122"/>
              </a:rPr>
              <a:t>GAN</a:t>
            </a:r>
            <a:r>
              <a:rPr lang="zh-CN" altLang="en-US" sz="2000" dirty="0">
                <a:latin typeface="楷体" panose="02010609060101010101" pitchFamily="49" charset="-122"/>
                <a:ea typeface="楷体" panose="02010609060101010101" pitchFamily="49" charset="-122"/>
              </a:rPr>
              <a:t>技术的体现。目前这一技术仍作为深度学习领域的重要研究方向，继续发挥着其价值与作用。</a:t>
            </a:r>
            <a:r>
              <a:rPr lang="en-US" altLang="zh-CN" sz="2000" dirty="0">
                <a:latin typeface="楷体" panose="02010609060101010101" pitchFamily="49" charset="-122"/>
                <a:ea typeface="楷体" panose="02010609060101010101" pitchFamily="49" charset="-122"/>
              </a:rPr>
              <a:t>	</a:t>
            </a:r>
            <a:r>
              <a:rPr lang="en-US" altLang="zh-CN" dirty="0"/>
              <a:t>			</a:t>
            </a:r>
            <a:endParaRPr lang="zh-CN" altLang="en-US" dirty="0"/>
          </a:p>
        </p:txBody>
      </p:sp>
    </p:spTree>
    <p:extLst>
      <p:ext uri="{BB962C8B-B14F-4D97-AF65-F5344CB8AC3E}">
        <p14:creationId xmlns:p14="http://schemas.microsoft.com/office/powerpoint/2010/main" val="3662481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相关场景设置</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30887C4C-A986-CF45-88B8-7F70B87ACEC3}"/>
              </a:ext>
            </a:extLst>
          </p:cNvPr>
          <p:cNvSpPr txBox="1"/>
          <p:nvPr/>
        </p:nvSpPr>
        <p:spPr>
          <a:xfrm>
            <a:off x="1381539" y="1214547"/>
            <a:ext cx="10058931" cy="2031325"/>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在真实场景中，显然真实图像的数量应该远高于虚假图像的数量。故该问题本质上的样本应该是不平衡的，在真实图像与虚假图像的数量设置上应当调整好比例。</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本人在此处选择真实图像样本量为</a:t>
            </a:r>
            <a:r>
              <a:rPr lang="en-US" altLang="zh-CN" dirty="0">
                <a:latin typeface="楷体" panose="02010609060101010101" pitchFamily="49" charset="-122"/>
                <a:ea typeface="楷体" panose="02010609060101010101" pitchFamily="49" charset="-122"/>
              </a:rPr>
              <a:t>10000（</a:t>
            </a:r>
            <a:r>
              <a:rPr lang="zh-CN" altLang="en-US" dirty="0">
                <a:latin typeface="楷体" panose="02010609060101010101" pitchFamily="49" charset="-122"/>
                <a:ea typeface="楷体" panose="02010609060101010101" pitchFamily="49" charset="-122"/>
              </a:rPr>
              <a:t>恰好原数据集就</a:t>
            </a:r>
            <a:r>
              <a:rPr lang="en-US" altLang="zh-CN" dirty="0">
                <a:latin typeface="楷体" panose="02010609060101010101" pitchFamily="49" charset="-122"/>
                <a:ea typeface="楷体" panose="02010609060101010101" pitchFamily="49" charset="-122"/>
              </a:rPr>
              <a:t>10000</a:t>
            </a:r>
            <a:r>
              <a:rPr lang="zh-CN" altLang="en-US" dirty="0">
                <a:latin typeface="楷体" panose="02010609060101010101" pitchFamily="49" charset="-122"/>
                <a:ea typeface="楷体" panose="02010609060101010101" pitchFamily="49" charset="-122"/>
              </a:rPr>
              <a:t>张图像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，而虚假图像从本人生成的图像中随机选择了</a:t>
            </a:r>
            <a:r>
              <a:rPr lang="en-US" altLang="zh-CN" dirty="0">
                <a:latin typeface="楷体" panose="02010609060101010101" pitchFamily="49" charset="-122"/>
                <a:ea typeface="楷体" panose="02010609060101010101" pitchFamily="49" charset="-122"/>
              </a:rPr>
              <a:t>500</a:t>
            </a:r>
            <a:r>
              <a:rPr lang="zh-CN" altLang="en-US" dirty="0">
                <a:latin typeface="楷体" panose="02010609060101010101" pitchFamily="49" charset="-122"/>
                <a:ea typeface="楷体" panose="02010609060101010101" pitchFamily="49" charset="-122"/>
              </a:rPr>
              <a:t>张，将二者导入数据集路径当中，总样本量为</a:t>
            </a:r>
            <a:r>
              <a:rPr lang="en-US" altLang="zh-CN" dirty="0">
                <a:latin typeface="楷体" panose="02010609060101010101" pitchFamily="49" charset="-122"/>
                <a:ea typeface="楷体" panose="02010609060101010101" pitchFamily="49" charset="-122"/>
              </a:rPr>
              <a:t>10500</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在训练集、验证集和测试集的划分上，本人先以</a:t>
            </a:r>
            <a:r>
              <a:rPr lang="en-US" altLang="zh-CN" dirty="0">
                <a:latin typeface="楷体" panose="02010609060101010101" pitchFamily="49" charset="-122"/>
                <a:ea typeface="楷体" panose="02010609060101010101" pitchFamily="49" charset="-122"/>
              </a:rPr>
              <a:t>8:2</a:t>
            </a:r>
            <a:r>
              <a:rPr lang="zh-CN" altLang="en-US" dirty="0">
                <a:latin typeface="楷体" panose="02010609060101010101" pitchFamily="49" charset="-122"/>
                <a:ea typeface="楷体" panose="02010609060101010101" pitchFamily="49" charset="-122"/>
              </a:rPr>
              <a:t>的比例，</a:t>
            </a:r>
            <a:r>
              <a:rPr lang="en-US" altLang="zh-CN" dirty="0">
                <a:latin typeface="楷体" panose="02010609060101010101" pitchFamily="49" charset="-122"/>
                <a:ea typeface="楷体" panose="02010609060101010101" pitchFamily="49" charset="-122"/>
              </a:rPr>
              <a:t>20%</a:t>
            </a:r>
            <a:r>
              <a:rPr lang="zh-CN" altLang="en-US" dirty="0">
                <a:latin typeface="楷体" panose="02010609060101010101" pitchFamily="49" charset="-122"/>
                <a:ea typeface="楷体" panose="02010609060101010101" pitchFamily="49" charset="-122"/>
              </a:rPr>
              <a:t>作为测试集，</a:t>
            </a:r>
            <a:r>
              <a:rPr lang="en-US" altLang="zh-CN" dirty="0">
                <a:latin typeface="楷体" panose="02010609060101010101" pitchFamily="49" charset="-122"/>
                <a:ea typeface="楷体" panose="02010609060101010101" pitchFamily="49" charset="-122"/>
              </a:rPr>
              <a:t>80%</a:t>
            </a:r>
            <a:r>
              <a:rPr lang="zh-CN" altLang="en-US" dirty="0">
                <a:latin typeface="楷体" panose="02010609060101010101" pitchFamily="49" charset="-122"/>
                <a:ea typeface="楷体" panose="02010609060101010101" pitchFamily="49" charset="-122"/>
              </a:rPr>
              <a:t>作为训练集与验证集；接着再在这</a:t>
            </a:r>
            <a:r>
              <a:rPr lang="en-US" altLang="zh-CN" dirty="0">
                <a:latin typeface="楷体" panose="02010609060101010101" pitchFamily="49" charset="-122"/>
                <a:ea typeface="楷体" panose="02010609060101010101" pitchFamily="49" charset="-122"/>
              </a:rPr>
              <a:t>80%</a:t>
            </a:r>
            <a:r>
              <a:rPr lang="zh-CN" altLang="en-US" dirty="0">
                <a:latin typeface="楷体" panose="02010609060101010101" pitchFamily="49" charset="-122"/>
                <a:ea typeface="楷体" panose="02010609060101010101" pitchFamily="49" charset="-122"/>
              </a:rPr>
              <a:t>的数据集上。以</a:t>
            </a:r>
            <a:r>
              <a:rPr lang="en-US" altLang="zh-CN" dirty="0">
                <a:latin typeface="楷体" panose="02010609060101010101" pitchFamily="49" charset="-122"/>
                <a:ea typeface="楷体" panose="02010609060101010101" pitchFamily="49" charset="-122"/>
              </a:rPr>
              <a:t>7:1</a:t>
            </a:r>
            <a:r>
              <a:rPr lang="zh-CN" altLang="en-US" dirty="0">
                <a:latin typeface="楷体" panose="02010609060101010101" pitchFamily="49" charset="-122"/>
                <a:ea typeface="楷体" panose="02010609060101010101" pitchFamily="49" charset="-122"/>
              </a:rPr>
              <a:t>的比例划分训练集与验证集。通过两次划分，可以看到最终训练集、验证集与测试集的样本量如下图所示。</a:t>
            </a:r>
          </a:p>
        </p:txBody>
      </p:sp>
      <p:sp>
        <p:nvSpPr>
          <p:cNvPr id="8" name="文本框 7">
            <a:extLst>
              <a:ext uri="{FF2B5EF4-FFF2-40B4-BE49-F238E27FC236}">
                <a16:creationId xmlns:a16="http://schemas.microsoft.com/office/drawing/2014/main" id="{FBC7DE9F-C088-9141-B631-35C75C14AF22}"/>
              </a:ext>
            </a:extLst>
          </p:cNvPr>
          <p:cNvSpPr txBox="1"/>
          <p:nvPr/>
        </p:nvSpPr>
        <p:spPr>
          <a:xfrm>
            <a:off x="1324380" y="5458787"/>
            <a:ext cx="9991764"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最终的训练集、验证集与测试集的比例为</a:t>
            </a:r>
            <a:r>
              <a:rPr lang="en-US" altLang="zh-CN" dirty="0">
                <a:latin typeface="楷体" panose="02010609060101010101" pitchFamily="49" charset="-122"/>
                <a:ea typeface="楷体" panose="02010609060101010101" pitchFamily="49" charset="-122"/>
              </a:rPr>
              <a:t>7:1:2</a:t>
            </a:r>
            <a:r>
              <a:rPr lang="zh-CN" altLang="en-US" dirty="0">
                <a:latin typeface="楷体" panose="02010609060101010101" pitchFamily="49" charset="-122"/>
                <a:ea typeface="楷体" panose="02010609060101010101" pitchFamily="49" charset="-122"/>
              </a:rPr>
              <a:t>。</a:t>
            </a:r>
          </a:p>
        </p:txBody>
      </p:sp>
      <p:pic>
        <p:nvPicPr>
          <p:cNvPr id="12" name="图片 11">
            <a:extLst>
              <a:ext uri="{FF2B5EF4-FFF2-40B4-BE49-F238E27FC236}">
                <a16:creationId xmlns:a16="http://schemas.microsoft.com/office/drawing/2014/main" id="{9AE18CCB-C538-C465-070D-B112AB341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706" y="3429000"/>
            <a:ext cx="8846005" cy="1860646"/>
          </a:xfrm>
          <a:prstGeom prst="rect">
            <a:avLst/>
          </a:prstGeom>
        </p:spPr>
      </p:pic>
    </p:spTree>
    <p:extLst>
      <p:ext uri="{BB962C8B-B14F-4D97-AF65-F5344CB8AC3E}">
        <p14:creationId xmlns:p14="http://schemas.microsoft.com/office/powerpoint/2010/main" val="3822043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代码介绍</a:t>
            </a:r>
            <a:r>
              <a:rPr lang="en-US" altLang="zh-CN" sz="3200" b="1" dirty="0">
                <a:solidFill>
                  <a:srgbClr val="1A5AA1"/>
                </a:solidFill>
                <a:latin typeface="楷体" panose="02010609060101010101" pitchFamily="49" charset="-122"/>
                <a:ea typeface="楷体" panose="02010609060101010101" pitchFamily="49" charset="-122"/>
              </a:rPr>
              <a:t>——</a:t>
            </a:r>
            <a:r>
              <a:rPr lang="zh-CN" altLang="en-US" sz="3200" b="1" dirty="0">
                <a:solidFill>
                  <a:srgbClr val="1A5AA1"/>
                </a:solidFill>
                <a:latin typeface="楷体" panose="02010609060101010101" pitchFamily="49" charset="-122"/>
                <a:ea typeface="楷体" panose="02010609060101010101" pitchFamily="49" charset="-122"/>
              </a:rPr>
              <a:t>数据导入和预处理</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6033FDBE-1F7F-A86D-FE0C-BCD269FA4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757" y="1100059"/>
            <a:ext cx="7580977" cy="5425223"/>
          </a:xfrm>
          <a:prstGeom prst="rect">
            <a:avLst/>
          </a:prstGeom>
        </p:spPr>
      </p:pic>
      <p:sp>
        <p:nvSpPr>
          <p:cNvPr id="9" name="文本框 8">
            <a:extLst>
              <a:ext uri="{FF2B5EF4-FFF2-40B4-BE49-F238E27FC236}">
                <a16:creationId xmlns:a16="http://schemas.microsoft.com/office/drawing/2014/main" id="{EB6B558F-4BBF-B29A-05A3-0A847837AB46}"/>
              </a:ext>
            </a:extLst>
          </p:cNvPr>
          <p:cNvSpPr txBox="1"/>
          <p:nvPr/>
        </p:nvSpPr>
        <p:spPr>
          <a:xfrm>
            <a:off x="9123060" y="1100059"/>
            <a:ext cx="2436073" cy="563231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数据导入部分与此前</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部分有些许类似。同样定义一个</a:t>
            </a:r>
            <a:r>
              <a:rPr lang="en-US" altLang="zh-CN" dirty="0" err="1">
                <a:latin typeface="楷体" panose="02010609060101010101" pitchFamily="49" charset="-122"/>
                <a:ea typeface="楷体" panose="02010609060101010101" pitchFamily="49" charset="-122"/>
              </a:rPr>
              <a:t>DataLoader</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类，在类中定义数据导入、图像读取以及图像归一化函数。</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左侧为数据集导入代码。本人这里还是列举出所有可能的图像格式。此处本人的数据是按照标签存储的，真实图像与虚假图像各一个路径，因此需要分两个不同的子目录进行读取。在读取后同样需要</a:t>
            </a:r>
            <a:r>
              <a:rPr lang="en-US" altLang="zh-CN" dirty="0">
                <a:latin typeface="楷体" panose="02010609060101010101" pitchFamily="49" charset="-122"/>
                <a:ea typeface="楷体" panose="02010609060101010101" pitchFamily="49" charset="-122"/>
              </a:rPr>
              <a:t>resize</a:t>
            </a:r>
            <a:r>
              <a:rPr lang="zh-CN" altLang="en-US" dirty="0">
                <a:latin typeface="楷体" panose="02010609060101010101" pitchFamily="49" charset="-122"/>
                <a:ea typeface="楷体" panose="02010609060101010101" pitchFamily="49" charset="-122"/>
              </a:rPr>
              <a:t>，将数据转为</a:t>
            </a:r>
            <a:r>
              <a:rPr lang="en-US" altLang="zh-CN" dirty="0">
                <a:latin typeface="楷体" panose="02010609060101010101" pitchFamily="49" charset="-122"/>
                <a:ea typeface="楷体" panose="02010609060101010101" pitchFamily="49" charset="-122"/>
              </a:rPr>
              <a:t>array</a:t>
            </a:r>
            <a:r>
              <a:rPr lang="zh-CN" altLang="en-US" dirty="0">
                <a:latin typeface="楷体" panose="02010609060101010101" pitchFamily="49" charset="-122"/>
                <a:ea typeface="楷体" panose="02010609060101010101" pitchFamily="49" charset="-122"/>
              </a:rPr>
              <a:t>类型，且通过</a:t>
            </a:r>
            <a:r>
              <a:rPr lang="en-US" altLang="zh-CN" dirty="0">
                <a:latin typeface="楷体" panose="02010609060101010101" pitchFamily="49" charset="-122"/>
                <a:ea typeface="楷体" panose="02010609060101010101" pitchFamily="49" charset="-122"/>
              </a:rPr>
              <a:t>concatenate</a:t>
            </a:r>
            <a:r>
              <a:rPr lang="zh-CN" altLang="en-US" dirty="0">
                <a:latin typeface="楷体" panose="02010609060101010101" pitchFamily="49" charset="-122"/>
                <a:ea typeface="楷体" panose="02010609060101010101" pitchFamily="49" charset="-122"/>
              </a:rPr>
              <a:t>函数拼接起来。</a:t>
            </a:r>
          </a:p>
        </p:txBody>
      </p:sp>
    </p:spTree>
    <p:extLst>
      <p:ext uri="{BB962C8B-B14F-4D97-AF65-F5344CB8AC3E}">
        <p14:creationId xmlns:p14="http://schemas.microsoft.com/office/powerpoint/2010/main" val="729748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代码介绍</a:t>
            </a:r>
            <a:r>
              <a:rPr lang="en-US" altLang="zh-CN" sz="3200" b="1" dirty="0">
                <a:solidFill>
                  <a:srgbClr val="1A5AA1"/>
                </a:solidFill>
                <a:latin typeface="楷体" panose="02010609060101010101" pitchFamily="49" charset="-122"/>
                <a:ea typeface="楷体" panose="02010609060101010101" pitchFamily="49" charset="-122"/>
              </a:rPr>
              <a:t>——</a:t>
            </a:r>
            <a:r>
              <a:rPr lang="zh-CN" altLang="en-US" sz="3200" b="1" dirty="0">
                <a:solidFill>
                  <a:srgbClr val="1A5AA1"/>
                </a:solidFill>
                <a:latin typeface="楷体" panose="02010609060101010101" pitchFamily="49" charset="-122"/>
                <a:ea typeface="楷体" panose="02010609060101010101" pitchFamily="49" charset="-122"/>
              </a:rPr>
              <a:t>数据导入和预处理</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C7D32501-B549-4F63-0D82-3140498611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1301641"/>
            <a:ext cx="7194920" cy="2127359"/>
          </a:xfrm>
          <a:prstGeom prst="rect">
            <a:avLst/>
          </a:prstGeom>
        </p:spPr>
      </p:pic>
      <p:pic>
        <p:nvPicPr>
          <p:cNvPr id="10" name="图片 9">
            <a:extLst>
              <a:ext uri="{FF2B5EF4-FFF2-40B4-BE49-F238E27FC236}">
                <a16:creationId xmlns:a16="http://schemas.microsoft.com/office/drawing/2014/main" id="{E6BC30E1-B4C2-CCC4-3041-1A9333B0BE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538" y="4517902"/>
            <a:ext cx="7055213" cy="1606633"/>
          </a:xfrm>
          <a:prstGeom prst="rect">
            <a:avLst/>
          </a:prstGeom>
        </p:spPr>
      </p:pic>
      <p:sp>
        <p:nvSpPr>
          <p:cNvPr id="11" name="文本框 10">
            <a:extLst>
              <a:ext uri="{FF2B5EF4-FFF2-40B4-BE49-F238E27FC236}">
                <a16:creationId xmlns:a16="http://schemas.microsoft.com/office/drawing/2014/main" id="{8E20BD8D-CBC2-10E2-A675-C43DB5EED801}"/>
              </a:ext>
            </a:extLst>
          </p:cNvPr>
          <p:cNvSpPr txBox="1"/>
          <p:nvPr/>
        </p:nvSpPr>
        <p:spPr>
          <a:xfrm>
            <a:off x="8864794" y="1301641"/>
            <a:ext cx="2582656" cy="286232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和之前几乎一样，需要对图像数据进行归一化操作，其作用在之前已经提到过，在这里不再赘述。只是这里没有生成器网络，无需采用</a:t>
            </a:r>
            <a:r>
              <a:rPr lang="en-US" altLang="zh-CN" dirty="0">
                <a:latin typeface="楷体" panose="02010609060101010101" pitchFamily="49" charset="-122"/>
                <a:ea typeface="楷体" panose="02010609060101010101" pitchFamily="49" charset="-122"/>
              </a:rPr>
              <a:t>tanh</a:t>
            </a:r>
            <a:r>
              <a:rPr lang="zh-CN" altLang="en-US" dirty="0">
                <a:latin typeface="楷体" panose="02010609060101010101" pitchFamily="49" charset="-122"/>
                <a:ea typeface="楷体" panose="02010609060101010101" pitchFamily="49" charset="-122"/>
              </a:rPr>
              <a:t>的激活函数，因此不需要将其归一化至（</a:t>
            </a:r>
            <a:r>
              <a:rPr lang="en-US" altLang="zh-CN" dirty="0">
                <a:latin typeface="楷体" panose="02010609060101010101" pitchFamily="49" charset="-122"/>
                <a:ea typeface="楷体" panose="02010609060101010101" pitchFamily="49" charset="-122"/>
              </a:rPr>
              <a:t>-1,1</a:t>
            </a:r>
            <a:r>
              <a:rPr lang="zh-CN" altLang="en-US" dirty="0">
                <a:latin typeface="楷体" panose="02010609060101010101" pitchFamily="49" charset="-122"/>
                <a:ea typeface="楷体" panose="02010609060101010101" pitchFamily="49" charset="-122"/>
              </a:rPr>
              <a:t>）区间，归一化至（</a:t>
            </a:r>
            <a:r>
              <a:rPr lang="en-US" altLang="zh-CN" dirty="0">
                <a:latin typeface="楷体" panose="02010609060101010101" pitchFamily="49" charset="-122"/>
                <a:ea typeface="楷体" panose="02010609060101010101" pitchFamily="49" charset="-122"/>
              </a:rPr>
              <a:t>0,1</a:t>
            </a:r>
            <a:r>
              <a:rPr lang="zh-CN" altLang="en-US" dirty="0">
                <a:latin typeface="楷体" panose="02010609060101010101" pitchFamily="49" charset="-122"/>
                <a:ea typeface="楷体" panose="02010609060101010101" pitchFamily="49" charset="-122"/>
              </a:rPr>
              <a:t>）区间即可。</a:t>
            </a:r>
          </a:p>
        </p:txBody>
      </p:sp>
      <p:sp>
        <p:nvSpPr>
          <p:cNvPr id="12" name="文本框 11">
            <a:extLst>
              <a:ext uri="{FF2B5EF4-FFF2-40B4-BE49-F238E27FC236}">
                <a16:creationId xmlns:a16="http://schemas.microsoft.com/office/drawing/2014/main" id="{AE16F89D-906C-0647-5FA3-18AA3E34700F}"/>
              </a:ext>
            </a:extLst>
          </p:cNvPr>
          <p:cNvSpPr txBox="1"/>
          <p:nvPr/>
        </p:nvSpPr>
        <p:spPr>
          <a:xfrm>
            <a:off x="8962516" y="4449079"/>
            <a:ext cx="2484934" cy="2031325"/>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在完成归一化之后，图像的读取也按照归一化后的进行读取，并且转为</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维格式。（事实上该部分代码在后续的试验过程中并未用到，可以认为是测试代码）</a:t>
            </a:r>
          </a:p>
        </p:txBody>
      </p:sp>
    </p:spTree>
    <p:extLst>
      <p:ext uri="{BB962C8B-B14F-4D97-AF65-F5344CB8AC3E}">
        <p14:creationId xmlns:p14="http://schemas.microsoft.com/office/powerpoint/2010/main" val="1589007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代码介绍</a:t>
            </a:r>
            <a:r>
              <a:rPr lang="en-US" altLang="zh-CN" sz="3200" b="1" dirty="0">
                <a:solidFill>
                  <a:srgbClr val="1A5AA1"/>
                </a:solidFill>
                <a:latin typeface="楷体" panose="02010609060101010101" pitchFamily="49" charset="-122"/>
                <a:ea typeface="楷体" panose="02010609060101010101" pitchFamily="49" charset="-122"/>
              </a:rPr>
              <a:t>——</a:t>
            </a:r>
            <a:r>
              <a:rPr lang="zh-CN" altLang="en-US" sz="3200" b="1" dirty="0">
                <a:solidFill>
                  <a:srgbClr val="1A5AA1"/>
                </a:solidFill>
                <a:latin typeface="楷体" panose="02010609060101010101" pitchFamily="49" charset="-122"/>
                <a:ea typeface="楷体" panose="02010609060101010101" pitchFamily="49" charset="-122"/>
              </a:rPr>
              <a:t>网络搭建</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667AACE6-8C60-09B5-B5F9-D5FB2ACA4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055" y="1100059"/>
            <a:ext cx="7833945" cy="5339780"/>
          </a:xfrm>
          <a:prstGeom prst="rect">
            <a:avLst/>
          </a:prstGeom>
        </p:spPr>
      </p:pic>
      <p:sp>
        <p:nvSpPr>
          <p:cNvPr id="8" name="文本框 7">
            <a:extLst>
              <a:ext uri="{FF2B5EF4-FFF2-40B4-BE49-F238E27FC236}">
                <a16:creationId xmlns:a16="http://schemas.microsoft.com/office/drawing/2014/main" id="{54D144AA-9459-6564-AA86-079D3D75F187}"/>
              </a:ext>
            </a:extLst>
          </p:cNvPr>
          <p:cNvSpPr txBox="1"/>
          <p:nvPr/>
        </p:nvSpPr>
        <p:spPr>
          <a:xfrm>
            <a:off x="9395284" y="1165685"/>
            <a:ext cx="2342827" cy="563231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先搭建一个经典的</a:t>
            </a:r>
            <a:r>
              <a:rPr lang="en-US" altLang="zh-CN" dirty="0">
                <a:latin typeface="楷体" panose="02010609060101010101" pitchFamily="49" charset="-122"/>
                <a:ea typeface="楷体" panose="02010609060101010101" pitchFamily="49" charset="-122"/>
              </a:rPr>
              <a:t>VGG16</a:t>
            </a:r>
            <a:r>
              <a:rPr lang="zh-CN" altLang="en-US" dirty="0">
                <a:latin typeface="楷体" panose="02010609060101010101" pitchFamily="49" charset="-122"/>
                <a:ea typeface="楷体" panose="02010609060101010101" pitchFamily="49" charset="-122"/>
              </a:rPr>
              <a:t>的深度卷积神经网络：</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en-US" altLang="zh-CN" dirty="0">
                <a:latin typeface="楷体" panose="02010609060101010101" pitchFamily="49" charset="-122"/>
                <a:ea typeface="楷体" panose="02010609060101010101" pitchFamily="49" charset="-122"/>
              </a:rPr>
              <a:t>Block1</a:t>
            </a:r>
            <a:r>
              <a:rPr lang="zh-CN" altLang="en-US" b="0" dirty="0">
                <a:effectLst/>
                <a:latin typeface="楷体" panose="02010609060101010101" pitchFamily="49" charset="-122"/>
                <a:ea typeface="楷体" panose="02010609060101010101" pitchFamily="49" charset="-122"/>
              </a:rPr>
              <a:t>：</a:t>
            </a:r>
            <a:r>
              <a:rPr lang="en-US" altLang="zh-CN" b="0" dirty="0">
                <a:effectLst/>
                <a:latin typeface="楷体" panose="02010609060101010101" pitchFamily="49" charset="-122"/>
                <a:ea typeface="楷体" panose="02010609060101010101" pitchFamily="49" charset="-122"/>
              </a:rPr>
              <a:t>2</a:t>
            </a:r>
            <a:r>
              <a:rPr lang="zh-CN" altLang="en-US" b="0" dirty="0">
                <a:effectLst/>
                <a:latin typeface="楷体" panose="02010609060101010101" pitchFamily="49" charset="-122"/>
                <a:ea typeface="楷体" panose="02010609060101010101" pitchFamily="49" charset="-122"/>
              </a:rPr>
              <a:t>层通道为</a:t>
            </a:r>
            <a:r>
              <a:rPr lang="en-US" altLang="zh-CN" b="0" dirty="0">
                <a:effectLst/>
                <a:latin typeface="楷体" panose="02010609060101010101" pitchFamily="49" charset="-122"/>
                <a:ea typeface="楷体" panose="02010609060101010101" pitchFamily="49" charset="-122"/>
              </a:rPr>
              <a:t>64</a:t>
            </a:r>
            <a:r>
              <a:rPr lang="zh-CN" altLang="en-US" b="0" dirty="0">
                <a:effectLst/>
                <a:latin typeface="楷体" panose="02010609060101010101" pitchFamily="49" charset="-122"/>
                <a:ea typeface="楷体" panose="02010609060101010101" pitchFamily="49" charset="-122"/>
              </a:rPr>
              <a:t>的卷积</a:t>
            </a:r>
            <a:r>
              <a:rPr lang="en-US" altLang="zh-CN" b="0" dirty="0">
                <a:effectLst/>
                <a:latin typeface="楷体" panose="02010609060101010101" pitchFamily="49" charset="-122"/>
                <a:ea typeface="楷体" panose="02010609060101010101" pitchFamily="49" charset="-122"/>
              </a:rPr>
              <a:t>+</a:t>
            </a:r>
            <a:r>
              <a:rPr lang="zh-CN" altLang="en-US" b="0" dirty="0">
                <a:effectLst/>
                <a:latin typeface="楷体" panose="02010609060101010101" pitchFamily="49" charset="-122"/>
                <a:ea typeface="楷体" panose="02010609060101010101" pitchFamily="49" charset="-122"/>
              </a:rPr>
              <a:t>池化</a:t>
            </a:r>
          </a:p>
          <a:p>
            <a:pPr marL="285750" indent="-285750">
              <a:buFont typeface="Arial" panose="020B0604020202020204" pitchFamily="34" charset="0"/>
              <a:buChar char="•"/>
            </a:pPr>
            <a:r>
              <a:rPr lang="en-US" altLang="zh-CN" b="0" dirty="0">
                <a:effectLst/>
                <a:latin typeface="楷体" panose="02010609060101010101" pitchFamily="49" charset="-122"/>
                <a:ea typeface="楷体" panose="02010609060101010101" pitchFamily="49" charset="-122"/>
              </a:rPr>
              <a:t>Block2</a:t>
            </a:r>
            <a:r>
              <a:rPr lang="zh-CN" altLang="en-US" b="0" dirty="0">
                <a:effectLst/>
                <a:latin typeface="楷体" panose="02010609060101010101" pitchFamily="49" charset="-122"/>
                <a:ea typeface="楷体" panose="02010609060101010101" pitchFamily="49" charset="-122"/>
              </a:rPr>
              <a:t>：</a:t>
            </a:r>
            <a:r>
              <a:rPr lang="en-US" altLang="zh-CN" b="0" dirty="0">
                <a:effectLst/>
                <a:latin typeface="楷体" panose="02010609060101010101" pitchFamily="49" charset="-122"/>
                <a:ea typeface="楷体" panose="02010609060101010101" pitchFamily="49" charset="-122"/>
              </a:rPr>
              <a:t>2</a:t>
            </a:r>
            <a:r>
              <a:rPr lang="zh-CN" altLang="en-US" b="0" dirty="0">
                <a:effectLst/>
                <a:latin typeface="楷体" panose="02010609060101010101" pitchFamily="49" charset="-122"/>
                <a:ea typeface="楷体" panose="02010609060101010101" pitchFamily="49" charset="-122"/>
              </a:rPr>
              <a:t>层通道为</a:t>
            </a:r>
            <a:r>
              <a:rPr lang="en-US" altLang="zh-CN" b="0" dirty="0">
                <a:effectLst/>
                <a:latin typeface="楷体" panose="02010609060101010101" pitchFamily="49" charset="-122"/>
                <a:ea typeface="楷体" panose="02010609060101010101" pitchFamily="49" charset="-122"/>
              </a:rPr>
              <a:t>128</a:t>
            </a:r>
            <a:r>
              <a:rPr lang="zh-CN" altLang="en-US" b="0" dirty="0">
                <a:effectLst/>
                <a:latin typeface="楷体" panose="02010609060101010101" pitchFamily="49" charset="-122"/>
                <a:ea typeface="楷体" panose="02010609060101010101" pitchFamily="49" charset="-122"/>
              </a:rPr>
              <a:t>的卷积</a:t>
            </a:r>
            <a:r>
              <a:rPr lang="en-US" altLang="zh-CN" b="0" dirty="0">
                <a:effectLst/>
                <a:latin typeface="楷体" panose="02010609060101010101" pitchFamily="49" charset="-122"/>
                <a:ea typeface="楷体" panose="02010609060101010101" pitchFamily="49" charset="-122"/>
              </a:rPr>
              <a:t>+</a:t>
            </a:r>
            <a:r>
              <a:rPr lang="zh-CN" altLang="en-US" b="0" dirty="0">
                <a:effectLst/>
                <a:latin typeface="楷体" panose="02010609060101010101" pitchFamily="49" charset="-122"/>
                <a:ea typeface="楷体" panose="02010609060101010101" pitchFamily="49" charset="-122"/>
              </a:rPr>
              <a:t>池化</a:t>
            </a:r>
          </a:p>
          <a:p>
            <a:pPr marL="285750" indent="-285750">
              <a:buFont typeface="Arial" panose="020B0604020202020204" pitchFamily="34" charset="0"/>
              <a:buChar char="•"/>
            </a:pPr>
            <a:r>
              <a:rPr lang="en-US" altLang="zh-CN" b="0" dirty="0">
                <a:effectLst/>
                <a:latin typeface="楷体" panose="02010609060101010101" pitchFamily="49" charset="-122"/>
                <a:ea typeface="楷体" panose="02010609060101010101" pitchFamily="49" charset="-122"/>
              </a:rPr>
              <a:t>Block3</a:t>
            </a:r>
            <a:r>
              <a:rPr lang="zh-CN" altLang="en-US" b="0" dirty="0">
                <a:effectLst/>
                <a:latin typeface="楷体" panose="02010609060101010101" pitchFamily="49" charset="-122"/>
                <a:ea typeface="楷体" panose="02010609060101010101" pitchFamily="49" charset="-122"/>
              </a:rPr>
              <a:t>：</a:t>
            </a:r>
            <a:r>
              <a:rPr lang="en-US" altLang="zh-CN" b="0" dirty="0">
                <a:effectLst/>
                <a:latin typeface="楷体" panose="02010609060101010101" pitchFamily="49" charset="-122"/>
                <a:ea typeface="楷体" panose="02010609060101010101" pitchFamily="49" charset="-122"/>
              </a:rPr>
              <a:t>3</a:t>
            </a:r>
            <a:r>
              <a:rPr lang="zh-CN" altLang="en-US" b="0" dirty="0">
                <a:effectLst/>
                <a:latin typeface="楷体" panose="02010609060101010101" pitchFamily="49" charset="-122"/>
                <a:ea typeface="楷体" panose="02010609060101010101" pitchFamily="49" charset="-122"/>
              </a:rPr>
              <a:t>层通道为</a:t>
            </a:r>
            <a:r>
              <a:rPr lang="en-US" altLang="zh-CN" b="0" dirty="0">
                <a:effectLst/>
                <a:latin typeface="楷体" panose="02010609060101010101" pitchFamily="49" charset="-122"/>
                <a:ea typeface="楷体" panose="02010609060101010101" pitchFamily="49" charset="-122"/>
              </a:rPr>
              <a:t>256</a:t>
            </a:r>
            <a:r>
              <a:rPr lang="zh-CN" altLang="en-US" b="0" dirty="0">
                <a:effectLst/>
                <a:latin typeface="楷体" panose="02010609060101010101" pitchFamily="49" charset="-122"/>
                <a:ea typeface="楷体" panose="02010609060101010101" pitchFamily="49" charset="-122"/>
              </a:rPr>
              <a:t>的卷积</a:t>
            </a:r>
            <a:r>
              <a:rPr lang="en-US" altLang="zh-CN" b="0" dirty="0">
                <a:effectLst/>
                <a:latin typeface="楷体" panose="02010609060101010101" pitchFamily="49" charset="-122"/>
                <a:ea typeface="楷体" panose="02010609060101010101" pitchFamily="49" charset="-122"/>
              </a:rPr>
              <a:t>+</a:t>
            </a:r>
            <a:r>
              <a:rPr lang="zh-CN" altLang="en-US" b="0" dirty="0">
                <a:effectLst/>
                <a:latin typeface="楷体" panose="02010609060101010101" pitchFamily="49" charset="-122"/>
                <a:ea typeface="楷体" panose="02010609060101010101" pitchFamily="49" charset="-122"/>
              </a:rPr>
              <a:t>池化</a:t>
            </a:r>
          </a:p>
          <a:p>
            <a:pPr marL="285750" indent="-285750">
              <a:buFont typeface="Arial" panose="020B0604020202020204" pitchFamily="34" charset="0"/>
              <a:buChar char="•"/>
            </a:pPr>
            <a:r>
              <a:rPr lang="en-US" altLang="zh-CN" b="0" dirty="0">
                <a:effectLst/>
                <a:latin typeface="楷体" panose="02010609060101010101" pitchFamily="49" charset="-122"/>
                <a:ea typeface="楷体" panose="02010609060101010101" pitchFamily="49" charset="-122"/>
              </a:rPr>
              <a:t>Block4</a:t>
            </a:r>
            <a:r>
              <a:rPr lang="zh-CN" altLang="en-US" b="0" dirty="0">
                <a:effectLst/>
                <a:latin typeface="楷体" panose="02010609060101010101" pitchFamily="49" charset="-122"/>
                <a:ea typeface="楷体" panose="02010609060101010101" pitchFamily="49" charset="-122"/>
              </a:rPr>
              <a:t>：</a:t>
            </a:r>
            <a:r>
              <a:rPr lang="en-US" altLang="zh-CN" b="0" dirty="0">
                <a:effectLst/>
                <a:latin typeface="楷体" panose="02010609060101010101" pitchFamily="49" charset="-122"/>
                <a:ea typeface="楷体" panose="02010609060101010101" pitchFamily="49" charset="-122"/>
              </a:rPr>
              <a:t>3</a:t>
            </a:r>
            <a:r>
              <a:rPr lang="zh-CN" altLang="en-US" b="0" dirty="0">
                <a:effectLst/>
                <a:latin typeface="楷体" panose="02010609060101010101" pitchFamily="49" charset="-122"/>
                <a:ea typeface="楷体" panose="02010609060101010101" pitchFamily="49" charset="-122"/>
              </a:rPr>
              <a:t>层通道为</a:t>
            </a:r>
            <a:r>
              <a:rPr lang="en-US" altLang="zh-CN" b="0" dirty="0">
                <a:effectLst/>
                <a:latin typeface="楷体" panose="02010609060101010101" pitchFamily="49" charset="-122"/>
                <a:ea typeface="楷体" panose="02010609060101010101" pitchFamily="49" charset="-122"/>
              </a:rPr>
              <a:t>512</a:t>
            </a:r>
            <a:r>
              <a:rPr lang="zh-CN" altLang="en-US" b="0" dirty="0">
                <a:effectLst/>
                <a:latin typeface="楷体" panose="02010609060101010101" pitchFamily="49" charset="-122"/>
                <a:ea typeface="楷体" panose="02010609060101010101" pitchFamily="49" charset="-122"/>
              </a:rPr>
              <a:t>的卷积</a:t>
            </a:r>
            <a:r>
              <a:rPr lang="en-US" altLang="zh-CN" b="0" dirty="0">
                <a:effectLst/>
                <a:latin typeface="楷体" panose="02010609060101010101" pitchFamily="49" charset="-122"/>
                <a:ea typeface="楷体" panose="02010609060101010101" pitchFamily="49" charset="-122"/>
              </a:rPr>
              <a:t>+</a:t>
            </a:r>
            <a:r>
              <a:rPr lang="zh-CN" altLang="en-US" b="0" dirty="0">
                <a:effectLst/>
                <a:latin typeface="楷体" panose="02010609060101010101" pitchFamily="49" charset="-122"/>
                <a:ea typeface="楷体" panose="02010609060101010101" pitchFamily="49" charset="-122"/>
              </a:rPr>
              <a:t>池化</a:t>
            </a:r>
          </a:p>
          <a:p>
            <a:pPr marL="285750" indent="-285750">
              <a:buFont typeface="Arial" panose="020B0604020202020204" pitchFamily="34" charset="0"/>
              <a:buChar char="•"/>
            </a:pPr>
            <a:r>
              <a:rPr lang="en-US" altLang="zh-CN" b="0" dirty="0">
                <a:effectLst/>
                <a:latin typeface="楷体" panose="02010609060101010101" pitchFamily="49" charset="-122"/>
                <a:ea typeface="楷体" panose="02010609060101010101" pitchFamily="49" charset="-122"/>
              </a:rPr>
              <a:t>Block5</a:t>
            </a:r>
            <a:r>
              <a:rPr lang="zh-CN" altLang="en-US" b="0" dirty="0">
                <a:effectLst/>
                <a:latin typeface="楷体" panose="02010609060101010101" pitchFamily="49" charset="-122"/>
                <a:ea typeface="楷体" panose="02010609060101010101" pitchFamily="49" charset="-122"/>
              </a:rPr>
              <a:t>：</a:t>
            </a:r>
            <a:r>
              <a:rPr lang="en-US" altLang="zh-CN" b="0" dirty="0">
                <a:effectLst/>
                <a:latin typeface="楷体" panose="02010609060101010101" pitchFamily="49" charset="-122"/>
                <a:ea typeface="楷体" panose="02010609060101010101" pitchFamily="49" charset="-122"/>
              </a:rPr>
              <a:t>3</a:t>
            </a:r>
            <a:r>
              <a:rPr lang="zh-CN" altLang="en-US" b="0" dirty="0">
                <a:effectLst/>
                <a:latin typeface="楷体" panose="02010609060101010101" pitchFamily="49" charset="-122"/>
                <a:ea typeface="楷体" panose="02010609060101010101" pitchFamily="49" charset="-122"/>
              </a:rPr>
              <a:t>层通道为</a:t>
            </a:r>
            <a:r>
              <a:rPr lang="en-US" altLang="zh-CN" b="0" dirty="0">
                <a:effectLst/>
                <a:latin typeface="楷体" panose="02010609060101010101" pitchFamily="49" charset="-122"/>
                <a:ea typeface="楷体" panose="02010609060101010101" pitchFamily="49" charset="-122"/>
              </a:rPr>
              <a:t>512</a:t>
            </a:r>
            <a:r>
              <a:rPr lang="zh-CN" altLang="en-US" b="0" dirty="0">
                <a:effectLst/>
                <a:latin typeface="楷体" panose="02010609060101010101" pitchFamily="49" charset="-122"/>
                <a:ea typeface="楷体" panose="02010609060101010101" pitchFamily="49" charset="-122"/>
              </a:rPr>
              <a:t>的卷积</a:t>
            </a:r>
            <a:r>
              <a:rPr lang="en-US" altLang="zh-CN" b="0" dirty="0">
                <a:effectLst/>
                <a:latin typeface="楷体" panose="02010609060101010101" pitchFamily="49" charset="-122"/>
                <a:ea typeface="楷体" panose="02010609060101010101" pitchFamily="49" charset="-122"/>
              </a:rPr>
              <a:t>+</a:t>
            </a:r>
            <a:r>
              <a:rPr lang="zh-CN" altLang="en-US" b="0" dirty="0">
                <a:effectLst/>
                <a:latin typeface="楷体" panose="02010609060101010101" pitchFamily="49" charset="-122"/>
                <a:ea typeface="楷体" panose="02010609060101010101" pitchFamily="49" charset="-122"/>
              </a:rPr>
              <a:t>池化</a:t>
            </a:r>
            <a:endParaRPr lang="en-US" altLang="zh-CN" b="0" dirty="0">
              <a:effectLst/>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endParaRPr lang="en-US" altLang="zh-CN" dirty="0">
              <a:latin typeface="楷体" panose="02010609060101010101" pitchFamily="49" charset="-122"/>
              <a:ea typeface="楷体" panose="02010609060101010101" pitchFamily="49" charset="-122"/>
            </a:endParaRPr>
          </a:p>
          <a:p>
            <a:r>
              <a:rPr lang="zh-CN" altLang="en-US" b="0" dirty="0">
                <a:effectLst/>
                <a:latin typeface="楷体" panose="02010609060101010101" pitchFamily="49" charset="-122"/>
                <a:ea typeface="楷体" panose="02010609060101010101" pitchFamily="49" charset="-122"/>
              </a:rPr>
              <a:t>在这里本人就最后是否加入全连接层设置了一个参数，可以自行调节。</a:t>
            </a:r>
          </a:p>
          <a:p>
            <a:endParaRPr lang="zh-CN" altLang="en-US" dirty="0"/>
          </a:p>
        </p:txBody>
      </p:sp>
    </p:spTree>
    <p:extLst>
      <p:ext uri="{BB962C8B-B14F-4D97-AF65-F5344CB8AC3E}">
        <p14:creationId xmlns:p14="http://schemas.microsoft.com/office/powerpoint/2010/main" val="2725510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代码介绍</a:t>
            </a:r>
            <a:r>
              <a:rPr lang="en-US" altLang="zh-CN" sz="3200" b="1" dirty="0">
                <a:solidFill>
                  <a:srgbClr val="1A5AA1"/>
                </a:solidFill>
                <a:latin typeface="楷体" panose="02010609060101010101" pitchFamily="49" charset="-122"/>
                <a:ea typeface="楷体" panose="02010609060101010101" pitchFamily="49" charset="-122"/>
              </a:rPr>
              <a:t>——</a:t>
            </a:r>
            <a:r>
              <a:rPr lang="zh-CN" altLang="en-US" sz="3200" b="1" dirty="0">
                <a:solidFill>
                  <a:srgbClr val="1A5AA1"/>
                </a:solidFill>
                <a:latin typeface="楷体" panose="02010609060101010101" pitchFamily="49" charset="-122"/>
                <a:ea typeface="楷体" panose="02010609060101010101" pitchFamily="49" charset="-122"/>
              </a:rPr>
              <a:t>训练准备</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6E9453EF-1C60-F9EC-C5A9-85A411AB6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4682361"/>
            <a:ext cx="4400776" cy="1416123"/>
          </a:xfrm>
          <a:prstGeom prst="rect">
            <a:avLst/>
          </a:prstGeom>
        </p:spPr>
      </p:pic>
      <p:pic>
        <p:nvPicPr>
          <p:cNvPr id="10" name="图片 9">
            <a:extLst>
              <a:ext uri="{FF2B5EF4-FFF2-40B4-BE49-F238E27FC236}">
                <a16:creationId xmlns:a16="http://schemas.microsoft.com/office/drawing/2014/main" id="{9E40CEC2-E12E-790D-9116-9067936DBA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539" y="1094292"/>
            <a:ext cx="7728347" cy="3079908"/>
          </a:xfrm>
          <a:prstGeom prst="rect">
            <a:avLst/>
          </a:prstGeom>
        </p:spPr>
      </p:pic>
      <p:sp>
        <p:nvSpPr>
          <p:cNvPr id="11" name="文本框 10">
            <a:extLst>
              <a:ext uri="{FF2B5EF4-FFF2-40B4-BE49-F238E27FC236}">
                <a16:creationId xmlns:a16="http://schemas.microsoft.com/office/drawing/2014/main" id="{D55CA900-FBF2-58C6-3799-3514700066D1}"/>
              </a:ext>
            </a:extLst>
          </p:cNvPr>
          <p:cNvSpPr txBox="1"/>
          <p:nvPr/>
        </p:nvSpPr>
        <p:spPr>
          <a:xfrm>
            <a:off x="9262663" y="1094292"/>
            <a:ext cx="2324390" cy="2308324"/>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在正式训练前，需要将数据打包为</a:t>
            </a:r>
            <a:r>
              <a:rPr lang="en-US" altLang="zh-CN" dirty="0">
                <a:latin typeface="楷体" panose="02010609060101010101" pitchFamily="49" charset="-122"/>
                <a:ea typeface="楷体" panose="02010609060101010101" pitchFamily="49" charset="-122"/>
              </a:rPr>
              <a:t>tensor</a:t>
            </a:r>
            <a:r>
              <a:rPr lang="zh-CN" altLang="en-US" dirty="0">
                <a:latin typeface="楷体" panose="02010609060101010101" pitchFamily="49" charset="-122"/>
                <a:ea typeface="楷体" panose="02010609060101010101" pitchFamily="49" charset="-122"/>
              </a:rPr>
              <a:t>的数据格式导入，并且按照</a:t>
            </a:r>
            <a:r>
              <a:rPr lang="en-US" altLang="zh-CN" dirty="0" err="1">
                <a:latin typeface="楷体" panose="02010609060101010101" pitchFamily="49" charset="-122"/>
                <a:ea typeface="楷体" panose="02010609060101010101" pitchFamily="49" charset="-122"/>
              </a:rPr>
              <a:t>batch_size</a:t>
            </a:r>
            <a:r>
              <a:rPr lang="zh-CN" altLang="en-US" dirty="0">
                <a:latin typeface="楷体" panose="02010609060101010101" pitchFamily="49" charset="-122"/>
                <a:ea typeface="楷体" panose="02010609060101010101" pitchFamily="49" charset="-122"/>
              </a:rPr>
              <a:t>进行分批。在这里，本人选择的优化器为性能较好的矩优化器</a:t>
            </a:r>
            <a:r>
              <a:rPr lang="en-US" altLang="zh-CN" dirty="0">
                <a:latin typeface="楷体" panose="02010609060101010101" pitchFamily="49" charset="-122"/>
                <a:ea typeface="楷体" panose="02010609060101010101" pitchFamily="49" charset="-122"/>
              </a:rPr>
              <a:t>Adam</a:t>
            </a:r>
            <a:r>
              <a:rPr lang="zh-CN" altLang="en-US" dirty="0">
                <a:latin typeface="楷体" panose="02010609060101010101" pitchFamily="49" charset="-122"/>
                <a:ea typeface="楷体" panose="02010609060101010101" pitchFamily="49" charset="-122"/>
              </a:rPr>
              <a:t>。</a:t>
            </a:r>
          </a:p>
        </p:txBody>
      </p:sp>
      <p:sp>
        <p:nvSpPr>
          <p:cNvPr id="12" name="文本框 11">
            <a:extLst>
              <a:ext uri="{FF2B5EF4-FFF2-40B4-BE49-F238E27FC236}">
                <a16:creationId xmlns:a16="http://schemas.microsoft.com/office/drawing/2014/main" id="{BDFD3166-0383-9334-FE63-D51F1E5CECEB}"/>
              </a:ext>
            </a:extLst>
          </p:cNvPr>
          <p:cNvSpPr txBox="1"/>
          <p:nvPr/>
        </p:nvSpPr>
        <p:spPr>
          <a:xfrm>
            <a:off x="6659066" y="4299774"/>
            <a:ext cx="4927987" cy="1754326"/>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在参数设置方面，本人设置训练的批次大小为</a:t>
            </a:r>
            <a:r>
              <a:rPr lang="en-US" altLang="zh-CN" dirty="0">
                <a:latin typeface="楷体" panose="02010609060101010101" pitchFamily="49" charset="-122"/>
                <a:ea typeface="楷体" panose="02010609060101010101" pitchFamily="49" charset="-122"/>
              </a:rPr>
              <a:t>128</a:t>
            </a:r>
            <a:r>
              <a:rPr lang="zh-CN" altLang="en-US" dirty="0">
                <a:latin typeface="楷体" panose="02010609060101010101" pitchFamily="49" charset="-122"/>
                <a:ea typeface="楷体" panose="02010609060101010101" pitchFamily="49" charset="-122"/>
              </a:rPr>
              <a:t>。没有设置很大的原因还是在于该值设置过大可能会导致显卡显存不够而报错。本人的</a:t>
            </a:r>
            <a:r>
              <a:rPr lang="en-US" altLang="zh-CN" dirty="0">
                <a:latin typeface="楷体" panose="02010609060101010101" pitchFamily="49" charset="-122"/>
                <a:ea typeface="楷体" panose="02010609060101010101" pitchFamily="49" charset="-122"/>
              </a:rPr>
              <a:t>epoch</a:t>
            </a:r>
            <a:r>
              <a:rPr lang="zh-CN" altLang="en-US" dirty="0">
                <a:latin typeface="楷体" panose="02010609060101010101" pitchFamily="49" charset="-122"/>
                <a:ea typeface="楷体" panose="02010609060101010101" pitchFamily="49" charset="-122"/>
              </a:rPr>
              <a:t>设置为</a:t>
            </a:r>
            <a:r>
              <a:rPr lang="en-US" altLang="zh-CN" dirty="0">
                <a:latin typeface="楷体" panose="02010609060101010101" pitchFamily="49" charset="-122"/>
                <a:ea typeface="楷体" panose="02010609060101010101" pitchFamily="49" charset="-122"/>
              </a:rPr>
              <a:t>100</a:t>
            </a:r>
            <a:r>
              <a:rPr lang="zh-CN" altLang="en-US" dirty="0">
                <a:latin typeface="楷体" panose="02010609060101010101" pitchFamily="49" charset="-122"/>
                <a:ea typeface="楷体" panose="02010609060101010101" pitchFamily="49" charset="-122"/>
              </a:rPr>
              <a:t>，而学习率本人设置为</a:t>
            </a:r>
            <a:r>
              <a:rPr lang="en-US" altLang="zh-CN" dirty="0">
                <a:latin typeface="楷体" panose="02010609060101010101" pitchFamily="49" charset="-122"/>
                <a:ea typeface="楷体" panose="02010609060101010101" pitchFamily="49" charset="-122"/>
              </a:rPr>
              <a:t>0.00001</a:t>
            </a:r>
            <a:r>
              <a:rPr lang="zh-CN" altLang="en-US" dirty="0">
                <a:latin typeface="楷体" panose="02010609060101010101" pitchFamily="49" charset="-122"/>
                <a:ea typeface="楷体" panose="02010609060101010101" pitchFamily="49" charset="-122"/>
              </a:rPr>
              <a:t>，该学习率由本人依据前人经验以及本人调参而选定。输入图片的宽和高，本人均</a:t>
            </a:r>
            <a:r>
              <a:rPr lang="en-US" altLang="zh-CN" dirty="0">
                <a:latin typeface="楷体" panose="02010609060101010101" pitchFamily="49" charset="-122"/>
                <a:ea typeface="楷体" panose="02010609060101010101" pitchFamily="49" charset="-122"/>
              </a:rPr>
              <a:t>resize</a:t>
            </a:r>
            <a:r>
              <a:rPr lang="zh-CN" altLang="en-US" dirty="0">
                <a:latin typeface="楷体" panose="02010609060101010101" pitchFamily="49" charset="-122"/>
                <a:ea typeface="楷体" panose="02010609060101010101" pitchFamily="49" charset="-122"/>
              </a:rPr>
              <a:t>为</a:t>
            </a:r>
            <a:r>
              <a:rPr lang="en-US" altLang="zh-CN" dirty="0">
                <a:latin typeface="楷体" panose="02010609060101010101" pitchFamily="49" charset="-122"/>
                <a:ea typeface="楷体" panose="02010609060101010101" pitchFamily="49" charset="-122"/>
              </a:rPr>
              <a:t>64</a:t>
            </a:r>
            <a:r>
              <a:rPr lang="zh-CN" altLang="en-US"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528707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代码介绍</a:t>
            </a:r>
            <a:r>
              <a:rPr lang="en-US" altLang="zh-CN" sz="3200" b="1" dirty="0">
                <a:solidFill>
                  <a:srgbClr val="1A5AA1"/>
                </a:solidFill>
                <a:latin typeface="楷体" panose="02010609060101010101" pitchFamily="49" charset="-122"/>
                <a:ea typeface="楷体" panose="02010609060101010101" pitchFamily="49" charset="-122"/>
              </a:rPr>
              <a:t>——</a:t>
            </a:r>
            <a:r>
              <a:rPr lang="zh-CN" altLang="en-US" sz="3200" b="1" dirty="0">
                <a:solidFill>
                  <a:srgbClr val="1A5AA1"/>
                </a:solidFill>
                <a:latin typeface="楷体" panose="02010609060101010101" pitchFamily="49" charset="-122"/>
                <a:ea typeface="楷体" panose="02010609060101010101" pitchFamily="49" charset="-122"/>
              </a:rPr>
              <a:t>训练与测试</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4649DB2A-BA12-E4D0-3F48-91E50638E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1061360"/>
            <a:ext cx="6140766" cy="2184512"/>
          </a:xfrm>
          <a:prstGeom prst="rect">
            <a:avLst/>
          </a:prstGeom>
        </p:spPr>
      </p:pic>
      <p:sp>
        <p:nvSpPr>
          <p:cNvPr id="13" name="文本框 12">
            <a:extLst>
              <a:ext uri="{FF2B5EF4-FFF2-40B4-BE49-F238E27FC236}">
                <a16:creationId xmlns:a16="http://schemas.microsoft.com/office/drawing/2014/main" id="{2F09E61A-2735-D4A9-2906-3A82AF79BC62}"/>
              </a:ext>
            </a:extLst>
          </p:cNvPr>
          <p:cNvSpPr txBox="1"/>
          <p:nvPr/>
        </p:nvSpPr>
        <p:spPr>
          <a:xfrm>
            <a:off x="7736299" y="1214547"/>
            <a:ext cx="3943786" cy="2031325"/>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在模型的训练阶段，本人同样采用</a:t>
            </a:r>
            <a:r>
              <a:rPr lang="en-US" altLang="zh-CN" dirty="0" err="1">
                <a:latin typeface="楷体" panose="02010609060101010101" pitchFamily="49" charset="-122"/>
                <a:ea typeface="楷体" panose="02010609060101010101" pitchFamily="49" charset="-122"/>
              </a:rPr>
              <a:t>tensorflow</a:t>
            </a:r>
            <a:r>
              <a:rPr lang="zh-CN" altLang="en-US" dirty="0">
                <a:latin typeface="楷体" panose="02010609060101010101" pitchFamily="49" charset="-122"/>
                <a:ea typeface="楷体" panose="02010609060101010101" pitchFamily="49" charset="-122"/>
              </a:rPr>
              <a:t>自带的</a:t>
            </a:r>
            <a:r>
              <a:rPr lang="en-US" altLang="zh-CN" dirty="0" err="1">
                <a:latin typeface="楷体" panose="02010609060101010101" pitchFamily="49" charset="-122"/>
                <a:ea typeface="楷体" panose="02010609060101010101" pitchFamily="49" charset="-122"/>
              </a:rPr>
              <a:t>GradientType</a:t>
            </a:r>
            <a:r>
              <a:rPr lang="zh-CN" altLang="en-US" dirty="0">
                <a:latin typeface="楷体" panose="02010609060101010101" pitchFamily="49" charset="-122"/>
                <a:ea typeface="楷体" panose="02010609060101010101" pitchFamily="49" charset="-122"/>
              </a:rPr>
              <a:t>接口，从而实现网络中梯度的自动求导，且可以实现对于梯度的记录。损失采用分类常用的交叉熵损失，此前已经定义好了分类数为</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，因此采用类别交叉熵损失也可。</a:t>
            </a:r>
            <a:endParaRPr lang="zh-CN" altLang="en-US" dirty="0"/>
          </a:p>
        </p:txBody>
      </p:sp>
      <p:pic>
        <p:nvPicPr>
          <p:cNvPr id="16" name="图片 15">
            <a:extLst>
              <a:ext uri="{FF2B5EF4-FFF2-40B4-BE49-F238E27FC236}">
                <a16:creationId xmlns:a16="http://schemas.microsoft.com/office/drawing/2014/main" id="{6D2C0239-2652-5829-B435-D6F320282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539" y="3290707"/>
            <a:ext cx="6140766" cy="3494001"/>
          </a:xfrm>
          <a:prstGeom prst="rect">
            <a:avLst/>
          </a:prstGeom>
        </p:spPr>
      </p:pic>
      <p:sp>
        <p:nvSpPr>
          <p:cNvPr id="17" name="文本框 16">
            <a:extLst>
              <a:ext uri="{FF2B5EF4-FFF2-40B4-BE49-F238E27FC236}">
                <a16:creationId xmlns:a16="http://schemas.microsoft.com/office/drawing/2014/main" id="{89BE003D-CDC1-20FF-7C0D-04A13F1F3F87}"/>
              </a:ext>
            </a:extLst>
          </p:cNvPr>
          <p:cNvSpPr txBox="1"/>
          <p:nvPr/>
        </p:nvSpPr>
        <p:spPr>
          <a:xfrm>
            <a:off x="7810790" y="3950766"/>
            <a:ext cx="3699481" cy="1754326"/>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在正式训练过程中，依次记录下每个</a:t>
            </a:r>
            <a:r>
              <a:rPr lang="en-US" altLang="zh-CN" dirty="0">
                <a:latin typeface="楷体" panose="02010609060101010101" pitchFamily="49" charset="-122"/>
                <a:ea typeface="楷体" panose="02010609060101010101" pitchFamily="49" charset="-122"/>
              </a:rPr>
              <a:t>epoch</a:t>
            </a:r>
            <a:r>
              <a:rPr lang="zh-CN" altLang="en-US" dirty="0">
                <a:latin typeface="楷体" panose="02010609060101010101" pitchFamily="49" charset="-122"/>
                <a:ea typeface="楷体" panose="02010609060101010101" pitchFamily="49" charset="-122"/>
              </a:rPr>
              <a:t>后的训练损失、训练准确率以及验证集上的损失和准确率。损失全部取均值后进行存储，并且对每个</a:t>
            </a:r>
            <a:r>
              <a:rPr lang="en-US" altLang="zh-CN" dirty="0">
                <a:latin typeface="楷体" panose="02010609060101010101" pitchFamily="49" charset="-122"/>
                <a:ea typeface="楷体" panose="02010609060101010101" pitchFamily="49" charset="-122"/>
              </a:rPr>
              <a:t>epoch</a:t>
            </a:r>
            <a:r>
              <a:rPr lang="zh-CN" altLang="en-US" dirty="0">
                <a:latin typeface="楷体" panose="02010609060101010101" pitchFamily="49" charset="-122"/>
                <a:ea typeface="楷体" panose="02010609060101010101" pitchFamily="49" charset="-122"/>
              </a:rPr>
              <a:t>的损失和准确率以及训练用时进行打印。</a:t>
            </a:r>
          </a:p>
        </p:txBody>
      </p:sp>
    </p:spTree>
    <p:extLst>
      <p:ext uri="{BB962C8B-B14F-4D97-AF65-F5344CB8AC3E}">
        <p14:creationId xmlns:p14="http://schemas.microsoft.com/office/powerpoint/2010/main" val="521248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b="1" dirty="0">
                <a:solidFill>
                  <a:srgbClr val="1A5AA1"/>
                </a:solidFill>
                <a:latin typeface="楷体" panose="02010609060101010101" pitchFamily="49" charset="-122"/>
                <a:ea typeface="楷体" panose="02010609060101010101" pitchFamily="49" charset="-122"/>
              </a:rPr>
              <a:t>VGG</a:t>
            </a:r>
            <a:r>
              <a:rPr lang="zh-CN" altLang="en-US" sz="3200" b="1" dirty="0">
                <a:solidFill>
                  <a:srgbClr val="1A5AA1"/>
                </a:solidFill>
                <a:latin typeface="楷体" panose="02010609060101010101" pitchFamily="49" charset="-122"/>
                <a:ea typeface="楷体" panose="02010609060101010101" pitchFamily="49" charset="-122"/>
              </a:rPr>
              <a:t>初步测试结果</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11" name="图片 10">
            <a:extLst>
              <a:ext uri="{FF2B5EF4-FFF2-40B4-BE49-F238E27FC236}">
                <a16:creationId xmlns:a16="http://schemas.microsoft.com/office/drawing/2014/main" id="{BE6C3A48-5D80-7C29-377D-9837F9179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896" y="1016525"/>
            <a:ext cx="6858352" cy="4737343"/>
          </a:xfrm>
          <a:prstGeom prst="rect">
            <a:avLst/>
          </a:prstGeom>
        </p:spPr>
      </p:pic>
      <p:pic>
        <p:nvPicPr>
          <p:cNvPr id="13" name="图片 12">
            <a:extLst>
              <a:ext uri="{FF2B5EF4-FFF2-40B4-BE49-F238E27FC236}">
                <a16:creationId xmlns:a16="http://schemas.microsoft.com/office/drawing/2014/main" id="{9FD7668F-48A5-BF3E-F969-E072130BB6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5531" y="1164080"/>
            <a:ext cx="3938452" cy="3843821"/>
          </a:xfrm>
          <a:prstGeom prst="rect">
            <a:avLst/>
          </a:prstGeom>
        </p:spPr>
      </p:pic>
      <p:sp>
        <p:nvSpPr>
          <p:cNvPr id="14" name="文本框 13">
            <a:extLst>
              <a:ext uri="{FF2B5EF4-FFF2-40B4-BE49-F238E27FC236}">
                <a16:creationId xmlns:a16="http://schemas.microsoft.com/office/drawing/2014/main" id="{EAEFDCEE-109C-2D92-8DA6-B43B09B6BD98}"/>
              </a:ext>
            </a:extLst>
          </p:cNvPr>
          <p:cNvSpPr txBox="1"/>
          <p:nvPr/>
        </p:nvSpPr>
        <p:spPr>
          <a:xfrm>
            <a:off x="1151725" y="5731816"/>
            <a:ext cx="10528360" cy="92333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绘制出训练</a:t>
            </a:r>
            <a:r>
              <a:rPr lang="en-US" altLang="zh-CN" dirty="0">
                <a:latin typeface="楷体" panose="02010609060101010101" pitchFamily="49" charset="-122"/>
                <a:ea typeface="楷体" panose="02010609060101010101" pitchFamily="49" charset="-122"/>
              </a:rPr>
              <a:t>100</a:t>
            </a:r>
            <a:r>
              <a:rPr lang="zh-CN" altLang="en-US" dirty="0">
                <a:latin typeface="楷体" panose="02010609060101010101" pitchFamily="49" charset="-122"/>
                <a:ea typeface="楷体" panose="02010609060101010101" pitchFamily="49" charset="-122"/>
              </a:rPr>
              <a:t>个</a:t>
            </a:r>
            <a:r>
              <a:rPr lang="en-US" altLang="zh-CN" dirty="0">
                <a:latin typeface="楷体" panose="02010609060101010101" pitchFamily="49" charset="-122"/>
                <a:ea typeface="楷体" panose="02010609060101010101" pitchFamily="49" charset="-122"/>
              </a:rPr>
              <a:t>epoch</a:t>
            </a:r>
            <a:r>
              <a:rPr lang="zh-CN" altLang="en-US" dirty="0">
                <a:latin typeface="楷体" panose="02010609060101010101" pitchFamily="49" charset="-122"/>
                <a:ea typeface="楷体" panose="02010609060101010101" pitchFamily="49" charset="-122"/>
              </a:rPr>
              <a:t>的训练集和验证集上的损失以及准确率图像，发现二者呈一定的相似性。验证集上的效果略逊于训练集。最终的验证集准确率可以达到</a:t>
            </a:r>
            <a:r>
              <a:rPr lang="en-US" altLang="zh-CN" dirty="0">
                <a:latin typeface="楷体" panose="02010609060101010101" pitchFamily="49" charset="-122"/>
                <a:ea typeface="楷体" panose="02010609060101010101" pitchFamily="49" charset="-122"/>
              </a:rPr>
              <a:t>99%</a:t>
            </a:r>
            <a:r>
              <a:rPr lang="zh-CN" altLang="en-US" dirty="0">
                <a:latin typeface="楷体" panose="02010609060101010101" pitchFamily="49" charset="-122"/>
                <a:ea typeface="楷体" panose="02010609060101010101" pitchFamily="49" charset="-122"/>
              </a:rPr>
              <a:t>左右。</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而测试集上最终准确率为</a:t>
            </a:r>
            <a:r>
              <a:rPr lang="en-US" altLang="zh-CN" dirty="0">
                <a:latin typeface="楷体" panose="02010609060101010101" pitchFamily="49" charset="-122"/>
                <a:ea typeface="楷体" panose="02010609060101010101" pitchFamily="49" charset="-122"/>
              </a:rPr>
              <a:t>99.8%</a:t>
            </a:r>
            <a:r>
              <a:rPr lang="zh-CN" altLang="en-US" dirty="0">
                <a:latin typeface="楷体" panose="02010609060101010101" pitchFamily="49" charset="-122"/>
                <a:ea typeface="楷体" panose="02010609060101010101" pitchFamily="49" charset="-122"/>
              </a:rPr>
              <a:t>，可以说效果已经非常好了，且只有少量虚假图像被判断为真实图像。</a:t>
            </a:r>
          </a:p>
        </p:txBody>
      </p:sp>
    </p:spTree>
    <p:extLst>
      <p:ext uri="{BB962C8B-B14F-4D97-AF65-F5344CB8AC3E}">
        <p14:creationId xmlns:p14="http://schemas.microsoft.com/office/powerpoint/2010/main" val="1026608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更改样本</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7D0DAF82-9C8F-4A08-A013-22B7962CE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8" y="1100058"/>
            <a:ext cx="5707391" cy="5572967"/>
          </a:xfrm>
          <a:prstGeom prst="rect">
            <a:avLst/>
          </a:prstGeom>
        </p:spPr>
      </p:pic>
      <p:sp>
        <p:nvSpPr>
          <p:cNvPr id="7" name="文本框 6">
            <a:extLst>
              <a:ext uri="{FF2B5EF4-FFF2-40B4-BE49-F238E27FC236}">
                <a16:creationId xmlns:a16="http://schemas.microsoft.com/office/drawing/2014/main" id="{5932A636-F69A-6118-904E-52E9B7246FA4}"/>
              </a:ext>
            </a:extLst>
          </p:cNvPr>
          <p:cNvSpPr txBox="1"/>
          <p:nvPr/>
        </p:nvSpPr>
        <p:spPr>
          <a:xfrm>
            <a:off x="7398962" y="1100058"/>
            <a:ext cx="3985667" cy="4524315"/>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此前</a:t>
            </a:r>
            <a:r>
              <a:rPr lang="en-US" altLang="zh-CN" dirty="0">
                <a:latin typeface="楷体" panose="02010609060101010101" pitchFamily="49" charset="-122"/>
                <a:ea typeface="楷体" panose="02010609060101010101" pitchFamily="49" charset="-122"/>
              </a:rPr>
              <a:t>VGG</a:t>
            </a:r>
            <a:r>
              <a:rPr lang="zh-CN" altLang="en-US" dirty="0">
                <a:latin typeface="楷体" panose="02010609060101010101" pitchFamily="49" charset="-122"/>
                <a:ea typeface="楷体" panose="02010609060101010101" pitchFamily="49" charset="-122"/>
              </a:rPr>
              <a:t>模型对于真假图像的识别有着极高的准确率。本人认为这和此前本人生成的虚假图片仍旧不够特别逼真所导致的。尽管本人采用改良过后的</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生成的图像已经看上去质量较高，但仍旧和真实图像有着些许差距。</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在这里，本人从网站</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hlinkClick r:id="rId5"/>
              </a:rPr>
              <a:t>糖衣炮弹 </a:t>
            </a:r>
            <a:r>
              <a:rPr lang="en-US" altLang="zh-CN" dirty="0">
                <a:latin typeface="楷体" panose="02010609060101010101" pitchFamily="49" charset="-122"/>
                <a:ea typeface="楷体" panose="02010609060101010101" pitchFamily="49" charset="-122"/>
                <a:hlinkClick r:id="rId5"/>
              </a:rPr>
              <a:t>(seeprettyface.com)</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上获取了网站原作者通过</a:t>
            </a:r>
            <a:r>
              <a:rPr lang="en-US" altLang="zh-CN" dirty="0">
                <a:latin typeface="楷体" panose="02010609060101010101" pitchFamily="49" charset="-122"/>
                <a:ea typeface="楷体" panose="02010609060101010101" pitchFamily="49" charset="-122"/>
              </a:rPr>
              <a:t>stylegan2</a:t>
            </a:r>
            <a:r>
              <a:rPr lang="zh-CN" altLang="en-US" dirty="0">
                <a:latin typeface="楷体" panose="02010609060101010101" pitchFamily="49" charset="-122"/>
                <a:ea typeface="楷体" panose="02010609060101010101" pitchFamily="49" charset="-122"/>
              </a:rPr>
              <a:t>技术生成的网红脸图像，如左图所示。可以看到该技术生成的网红脸图像效果极其逼真。本人将这些由</a:t>
            </a:r>
            <a:r>
              <a:rPr lang="en-US" altLang="zh-CN" dirty="0">
                <a:latin typeface="楷体" panose="02010609060101010101" pitchFamily="49" charset="-122"/>
                <a:ea typeface="楷体" panose="02010609060101010101" pitchFamily="49" charset="-122"/>
              </a:rPr>
              <a:t>stylegan2</a:t>
            </a:r>
            <a:r>
              <a:rPr lang="zh-CN" altLang="en-US" dirty="0">
                <a:latin typeface="楷体" panose="02010609060101010101" pitchFamily="49" charset="-122"/>
                <a:ea typeface="楷体" panose="02010609060101010101" pitchFamily="49" charset="-122"/>
              </a:rPr>
              <a:t>生成的网红脸图像混入本人生成的图像当中，重新进行实验，并且尝试了不同的网络结构、激活函数，比对实验效果。</a:t>
            </a:r>
          </a:p>
        </p:txBody>
      </p:sp>
    </p:spTree>
    <p:extLst>
      <p:ext uri="{BB962C8B-B14F-4D97-AF65-F5344CB8AC3E}">
        <p14:creationId xmlns:p14="http://schemas.microsoft.com/office/powerpoint/2010/main" val="953601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一些尝试的改进</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BE1D3567-015B-9589-F99B-9DB5101E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39" y="1016525"/>
            <a:ext cx="5566089" cy="5600660"/>
          </a:xfrm>
          <a:prstGeom prst="rect">
            <a:avLst/>
          </a:prstGeom>
        </p:spPr>
      </p:pic>
      <p:sp>
        <p:nvSpPr>
          <p:cNvPr id="9" name="文本框 8">
            <a:extLst>
              <a:ext uri="{FF2B5EF4-FFF2-40B4-BE49-F238E27FC236}">
                <a16:creationId xmlns:a16="http://schemas.microsoft.com/office/drawing/2014/main" id="{2B2DDB43-F67B-5FC5-2238-C79D1831F82D}"/>
              </a:ext>
            </a:extLst>
          </p:cNvPr>
          <p:cNvSpPr txBox="1"/>
          <p:nvPr/>
        </p:nvSpPr>
        <p:spPr>
          <a:xfrm>
            <a:off x="7015053" y="1632741"/>
            <a:ext cx="4369576" cy="286232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此前采用了左图</a:t>
            </a:r>
            <a:r>
              <a:rPr lang="en-US" altLang="zh-CN" dirty="0">
                <a:latin typeface="楷体" panose="02010609060101010101" pitchFamily="49" charset="-122"/>
                <a:ea typeface="楷体" panose="02010609060101010101" pitchFamily="49" charset="-122"/>
              </a:rPr>
              <a:t>D</a:t>
            </a:r>
            <a:r>
              <a:rPr lang="zh-CN" altLang="en-US" dirty="0">
                <a:latin typeface="楷体" panose="02010609060101010101" pitchFamily="49" charset="-122"/>
                <a:ea typeface="楷体" panose="02010609060101010101" pitchFamily="49" charset="-122"/>
              </a:rPr>
              <a:t>结构的</a:t>
            </a:r>
            <a:r>
              <a:rPr lang="en-US" altLang="zh-CN" dirty="0">
                <a:latin typeface="楷体" panose="02010609060101010101" pitchFamily="49" charset="-122"/>
                <a:ea typeface="楷体" panose="02010609060101010101" pitchFamily="49" charset="-122"/>
              </a:rPr>
              <a:t>VGG16</a:t>
            </a:r>
            <a:r>
              <a:rPr lang="zh-CN" altLang="en-US" dirty="0">
                <a:latin typeface="楷体" panose="02010609060101010101" pitchFamily="49" charset="-122"/>
                <a:ea typeface="楷体" panose="02010609060101010101" pitchFamily="49" charset="-122"/>
              </a:rPr>
              <a:t>模型。后续本人尝试了左图</a:t>
            </a:r>
            <a:r>
              <a:rPr lang="en-US" altLang="zh-CN" dirty="0">
                <a:latin typeface="楷体" panose="02010609060101010101" pitchFamily="49" charset="-122"/>
                <a:ea typeface="楷体" panose="02010609060101010101" pitchFamily="49" charset="-122"/>
              </a:rPr>
              <a:t>E</a:t>
            </a:r>
            <a:r>
              <a:rPr lang="zh-CN" altLang="en-US" dirty="0">
                <a:latin typeface="楷体" panose="02010609060101010101" pitchFamily="49" charset="-122"/>
                <a:ea typeface="楷体" panose="02010609060101010101" pitchFamily="49" charset="-122"/>
              </a:rPr>
              <a:t>结构的</a:t>
            </a:r>
            <a:r>
              <a:rPr lang="en-US" altLang="zh-CN" dirty="0">
                <a:latin typeface="楷体" panose="02010609060101010101" pitchFamily="49" charset="-122"/>
                <a:ea typeface="楷体" panose="02010609060101010101" pitchFamily="49" charset="-122"/>
              </a:rPr>
              <a:t>VGG19</a:t>
            </a:r>
            <a:r>
              <a:rPr lang="zh-CN" altLang="en-US" dirty="0">
                <a:latin typeface="楷体" panose="02010609060101010101" pitchFamily="49" charset="-122"/>
                <a:ea typeface="楷体" panose="02010609060101010101" pitchFamily="49" charset="-122"/>
              </a:rPr>
              <a:t>的模型结构，作用于此前更改样本后的数据集，观察效果。</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除此之外，在原模型结构当中，采用的均是</a:t>
            </a:r>
            <a:r>
              <a:rPr lang="en-US" altLang="zh-CN" dirty="0" err="1">
                <a:latin typeface="楷体" panose="02010609060101010101" pitchFamily="49" charset="-122"/>
                <a:ea typeface="楷体" panose="02010609060101010101" pitchFamily="49" charset="-122"/>
              </a:rPr>
              <a:t>Relu</a:t>
            </a:r>
            <a:r>
              <a:rPr lang="zh-CN" altLang="en-US" dirty="0">
                <a:latin typeface="楷体" panose="02010609060101010101" pitchFamily="49" charset="-122"/>
                <a:ea typeface="楷体" panose="02010609060101010101" pitchFamily="49" charset="-122"/>
              </a:rPr>
              <a:t>作为激活函数。采用</a:t>
            </a:r>
            <a:r>
              <a:rPr lang="en-US" altLang="zh-CN" dirty="0" err="1">
                <a:latin typeface="楷体" panose="02010609060101010101" pitchFamily="49" charset="-122"/>
                <a:ea typeface="楷体" panose="02010609060101010101" pitchFamily="49" charset="-122"/>
              </a:rPr>
              <a:t>Relu</a:t>
            </a:r>
            <a:r>
              <a:rPr lang="zh-CN" altLang="en-US" dirty="0">
                <a:latin typeface="楷体" panose="02010609060101010101" pitchFamily="49" charset="-122"/>
                <a:ea typeface="楷体" panose="02010609060101010101" pitchFamily="49" charset="-122"/>
              </a:rPr>
              <a:t>作为激活函数，会导致梯度训练过程中存在一些稀疏值。为此，本人将其改为</a:t>
            </a:r>
            <a:r>
              <a:rPr lang="en-US" altLang="zh-CN" dirty="0" err="1">
                <a:latin typeface="楷体" panose="02010609060101010101" pitchFamily="49" charset="-122"/>
                <a:ea typeface="楷体" panose="02010609060101010101" pitchFamily="49" charset="-122"/>
              </a:rPr>
              <a:t>LeakyRelu</a:t>
            </a:r>
            <a:r>
              <a:rPr lang="zh-CN" altLang="en-US" dirty="0">
                <a:latin typeface="楷体" panose="02010609060101010101" pitchFamily="49" charset="-122"/>
                <a:ea typeface="楷体" panose="02010609060101010101" pitchFamily="49" charset="-122"/>
              </a:rPr>
              <a:t>以及</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进行尝试，从而观察实验效果。</a:t>
            </a:r>
          </a:p>
        </p:txBody>
      </p:sp>
    </p:spTree>
    <p:extLst>
      <p:ext uri="{BB962C8B-B14F-4D97-AF65-F5344CB8AC3E}">
        <p14:creationId xmlns:p14="http://schemas.microsoft.com/office/powerpoint/2010/main" val="537048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不同设置下的试验结果对比</a:t>
            </a:r>
            <a:endParaRPr lang="en-US" altLang="zh-CN" sz="3200" b="1" dirty="0">
              <a:solidFill>
                <a:srgbClr val="1A5AA1"/>
              </a:solidFill>
              <a:latin typeface="楷体" panose="02010609060101010101" pitchFamily="49" charset="-122"/>
              <a:ea typeface="楷体" panose="02010609060101010101" pitchFamily="49" charset="-122"/>
            </a:endParaRPr>
          </a:p>
        </p:txBody>
      </p:sp>
      <p:graphicFrame>
        <p:nvGraphicFramePr>
          <p:cNvPr id="8" name="Table 9">
            <a:extLst>
              <a:ext uri="{FF2B5EF4-FFF2-40B4-BE49-F238E27FC236}">
                <a16:creationId xmlns:a16="http://schemas.microsoft.com/office/drawing/2014/main" id="{DB87F7B6-06C4-FDB2-E1AC-25D49E0CAF56}"/>
              </a:ext>
            </a:extLst>
          </p:cNvPr>
          <p:cNvGraphicFramePr>
            <a:graphicFrameLocks noGrp="1"/>
          </p:cNvGraphicFramePr>
          <p:nvPr>
            <p:extLst>
              <p:ext uri="{D42A27DB-BD31-4B8C-83A1-F6EECF244321}">
                <p14:modId xmlns:p14="http://schemas.microsoft.com/office/powerpoint/2010/main" val="574570783"/>
              </p:ext>
            </p:extLst>
          </p:nvPr>
        </p:nvGraphicFramePr>
        <p:xfrm>
          <a:off x="1381539" y="1086099"/>
          <a:ext cx="8704781" cy="3126884"/>
        </p:xfrm>
        <a:graphic>
          <a:graphicData uri="http://schemas.openxmlformats.org/drawingml/2006/table">
            <a:tbl>
              <a:tblPr firstRow="1" bandRow="1">
                <a:tableStyleId>{7DF18680-E054-41AD-8BC1-D1AEF772440D}</a:tableStyleId>
              </a:tblPr>
              <a:tblGrid>
                <a:gridCol w="1277950">
                  <a:extLst>
                    <a:ext uri="{9D8B030D-6E8A-4147-A177-3AD203B41FA5}">
                      <a16:colId xmlns:a16="http://schemas.microsoft.com/office/drawing/2014/main" val="2277729003"/>
                    </a:ext>
                  </a:extLst>
                </a:gridCol>
                <a:gridCol w="1360633">
                  <a:extLst>
                    <a:ext uri="{9D8B030D-6E8A-4147-A177-3AD203B41FA5}">
                      <a16:colId xmlns:a16="http://schemas.microsoft.com/office/drawing/2014/main" val="1874531245"/>
                    </a:ext>
                  </a:extLst>
                </a:gridCol>
                <a:gridCol w="1371343">
                  <a:extLst>
                    <a:ext uri="{9D8B030D-6E8A-4147-A177-3AD203B41FA5}">
                      <a16:colId xmlns:a16="http://schemas.microsoft.com/office/drawing/2014/main" val="1927850533"/>
                    </a:ext>
                  </a:extLst>
                </a:gridCol>
                <a:gridCol w="1691687">
                  <a:extLst>
                    <a:ext uri="{9D8B030D-6E8A-4147-A177-3AD203B41FA5}">
                      <a16:colId xmlns:a16="http://schemas.microsoft.com/office/drawing/2014/main" val="2702104557"/>
                    </a:ext>
                  </a:extLst>
                </a:gridCol>
                <a:gridCol w="1501584">
                  <a:extLst>
                    <a:ext uri="{9D8B030D-6E8A-4147-A177-3AD203B41FA5}">
                      <a16:colId xmlns:a16="http://schemas.microsoft.com/office/drawing/2014/main" val="3018634452"/>
                    </a:ext>
                  </a:extLst>
                </a:gridCol>
                <a:gridCol w="1501584">
                  <a:extLst>
                    <a:ext uri="{9D8B030D-6E8A-4147-A177-3AD203B41FA5}">
                      <a16:colId xmlns:a16="http://schemas.microsoft.com/office/drawing/2014/main" val="4091883643"/>
                    </a:ext>
                  </a:extLst>
                </a:gridCol>
              </a:tblGrid>
              <a:tr h="601728">
                <a:tc>
                  <a:txBody>
                    <a:bodyPr/>
                    <a:lstStyle/>
                    <a:p>
                      <a:pPr algn="ctr"/>
                      <a:r>
                        <a:rPr lang="zh-CN" altLang="en-US" sz="1400" dirty="0">
                          <a:latin typeface="楷体" panose="02010609060101010101" pitchFamily="49" charset="-122"/>
                          <a:ea typeface="楷体" panose="02010609060101010101" pitchFamily="49" charset="-122"/>
                        </a:rPr>
                        <a:t>网络结构</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激活函数</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是否采用</a:t>
                      </a:r>
                      <a:r>
                        <a:rPr lang="en-US" altLang="zh-CN" sz="1400" dirty="0">
                          <a:latin typeface="楷体" panose="02010609060101010101" pitchFamily="49" charset="-122"/>
                          <a:ea typeface="楷体" panose="02010609060101010101" pitchFamily="49" charset="-122"/>
                        </a:rPr>
                        <a:t>SMOTE</a:t>
                      </a:r>
                      <a:r>
                        <a:rPr lang="zh-CN" altLang="en-US" sz="1400" dirty="0">
                          <a:latin typeface="楷体" panose="02010609060101010101" pitchFamily="49" charset="-122"/>
                          <a:ea typeface="楷体" panose="02010609060101010101" pitchFamily="49" charset="-122"/>
                        </a:rPr>
                        <a:t>重采样</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测试集准确率</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测试集查准确</a:t>
                      </a:r>
                      <a:endParaRPr lang="en-CN" sz="1400" dirty="0">
                        <a:latin typeface="楷体" panose="02010609060101010101" pitchFamily="49" charset="-122"/>
                        <a:ea typeface="楷体" panose="02010609060101010101" pitchFamily="49" charset="-122"/>
                      </a:endParaRPr>
                    </a:p>
                  </a:txBody>
                  <a:tcPr anchor="ctr">
                    <a:solidFill>
                      <a:srgbClr val="5383B9"/>
                    </a:solidFill>
                  </a:tcPr>
                </a:tc>
                <a:tc>
                  <a:txBody>
                    <a:bodyPr/>
                    <a:lstStyle/>
                    <a:p>
                      <a:pPr algn="ctr"/>
                      <a:r>
                        <a:rPr lang="zh-CN" altLang="en-US" sz="1400" dirty="0">
                          <a:latin typeface="楷体" panose="02010609060101010101" pitchFamily="49" charset="-122"/>
                          <a:ea typeface="楷体" panose="02010609060101010101" pitchFamily="49" charset="-122"/>
                        </a:rPr>
                        <a:t>测试集召回率</a:t>
                      </a:r>
                      <a:endParaRPr lang="en-CN" sz="1400" dirty="0">
                        <a:latin typeface="楷体" panose="02010609060101010101" pitchFamily="49" charset="-122"/>
                        <a:ea typeface="楷体" panose="02010609060101010101" pitchFamily="49" charset="-122"/>
                      </a:endParaRPr>
                    </a:p>
                  </a:txBody>
                  <a:tcPr anchor="ctr">
                    <a:solidFill>
                      <a:srgbClr val="5383B9"/>
                    </a:solidFill>
                  </a:tcPr>
                </a:tc>
                <a:extLst>
                  <a:ext uri="{0D108BD9-81ED-4DB2-BD59-A6C34878D82A}">
                    <a16:rowId xmlns:a16="http://schemas.microsoft.com/office/drawing/2014/main" val="1983203107"/>
                  </a:ext>
                </a:extLst>
              </a:tr>
              <a:tr h="361036">
                <a:tc>
                  <a:txBody>
                    <a:bodyPr/>
                    <a:lstStyle/>
                    <a:p>
                      <a:pPr algn="ctr"/>
                      <a:r>
                        <a:rPr lang="en-US" sz="1400" dirty="0">
                          <a:latin typeface="楷体" panose="02010609060101010101" pitchFamily="49" charset="-122"/>
                          <a:ea typeface="楷体" panose="02010609060101010101" pitchFamily="49" charset="-122"/>
                        </a:rPr>
                        <a:t>VGG16</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err="1">
                          <a:latin typeface="楷体" panose="02010609060101010101" pitchFamily="49" charset="-122"/>
                          <a:ea typeface="楷体" panose="02010609060101010101" pitchFamily="49" charset="-122"/>
                        </a:rPr>
                        <a:t>Relu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zh-CN" altLang="en-US" sz="1400" dirty="0">
                          <a:latin typeface="楷体" panose="02010609060101010101" pitchFamily="49" charset="-122"/>
                          <a:ea typeface="楷体" panose="02010609060101010101" pitchFamily="49" charset="-122"/>
                        </a:rPr>
                        <a:t>无</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98.62%</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99.05%</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99</a:t>
                      </a:r>
                      <a:r>
                        <a:rPr lang="en-US" altLang="zh-CN" sz="1400" dirty="0">
                          <a:latin typeface="楷体" panose="02010609060101010101" pitchFamily="49" charset="-122"/>
                          <a:ea typeface="楷体" panose="02010609060101010101" pitchFamily="49" charset="-122"/>
                        </a:rPr>
                        <a:t>.50%</a:t>
                      </a:r>
                      <a:endParaRPr lang="en-CN" sz="1400" dirty="0">
                        <a:latin typeface="楷体" panose="02010609060101010101" pitchFamily="49" charset="-122"/>
                        <a:ea typeface="楷体" panose="02010609060101010101" pitchFamily="49" charset="-122"/>
                      </a:endParaRPr>
                    </a:p>
                  </a:txBody>
                  <a:tcPr anchor="ctr">
                    <a:solidFill>
                      <a:srgbClr val="D3E7FD"/>
                    </a:solidFill>
                  </a:tcPr>
                </a:tc>
                <a:extLst>
                  <a:ext uri="{0D108BD9-81ED-4DB2-BD59-A6C34878D82A}">
                    <a16:rowId xmlns:a16="http://schemas.microsoft.com/office/drawing/2014/main" val="3876389102"/>
                  </a:ext>
                </a:extLst>
              </a:tr>
              <a:tr h="361036">
                <a:tc>
                  <a:txBody>
                    <a:bodyPr/>
                    <a:lstStyle/>
                    <a:p>
                      <a:pPr algn="ctr"/>
                      <a:r>
                        <a:rPr lang="en-US" sz="1400" dirty="0">
                          <a:latin typeface="楷体" panose="02010609060101010101" pitchFamily="49" charset="-122"/>
                          <a:ea typeface="楷体" panose="02010609060101010101" pitchFamily="49" charset="-122"/>
                        </a:rPr>
                        <a:t>VGG16</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altLang="zh-CN"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zh-CN" altLang="en-US" sz="1400" dirty="0">
                          <a:latin typeface="楷体" panose="02010609060101010101" pitchFamily="49" charset="-122"/>
                          <a:ea typeface="楷体" panose="02010609060101010101" pitchFamily="49" charset="-122"/>
                        </a:rPr>
                        <a:t>无</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altLang="zh-CN" sz="1400" dirty="0">
                          <a:latin typeface="楷体" panose="02010609060101010101" pitchFamily="49" charset="-122"/>
                          <a:ea typeface="楷体" panose="02010609060101010101" pitchFamily="49" charset="-122"/>
                        </a:rPr>
                        <a:t>98.05%</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altLang="zh-CN" sz="1400" dirty="0">
                          <a:latin typeface="楷体" panose="02010609060101010101" pitchFamily="49" charset="-122"/>
                          <a:ea typeface="楷体" panose="02010609060101010101" pitchFamily="49" charset="-122"/>
                        </a:rPr>
                        <a:t>99.64%</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sz="1400" dirty="0">
                          <a:latin typeface="楷体" panose="02010609060101010101" pitchFamily="49" charset="-122"/>
                          <a:ea typeface="楷体" panose="02010609060101010101" pitchFamily="49" charset="-122"/>
                        </a:rPr>
                        <a:t>98</a:t>
                      </a:r>
                      <a:r>
                        <a:rPr lang="en-US" altLang="zh-CN" sz="1400" dirty="0">
                          <a:latin typeface="楷体" panose="02010609060101010101" pitchFamily="49" charset="-122"/>
                          <a:ea typeface="楷体" panose="02010609060101010101" pitchFamily="49" charset="-122"/>
                        </a:rPr>
                        <a:t>.30%</a:t>
                      </a:r>
                      <a:endParaRPr lang="en-CN" sz="1400" dirty="0">
                        <a:latin typeface="楷体" panose="02010609060101010101" pitchFamily="49" charset="-122"/>
                        <a:ea typeface="楷体" panose="02010609060101010101" pitchFamily="49" charset="-122"/>
                      </a:endParaRPr>
                    </a:p>
                  </a:txBody>
                  <a:tcPr anchor="ctr">
                    <a:solidFill>
                      <a:schemeClr val="bg1"/>
                    </a:solidFill>
                  </a:tcPr>
                </a:tc>
                <a:extLst>
                  <a:ext uri="{0D108BD9-81ED-4DB2-BD59-A6C34878D82A}">
                    <a16:rowId xmlns:a16="http://schemas.microsoft.com/office/drawing/2014/main" val="2154846602"/>
                  </a:ext>
                </a:extLst>
              </a:tr>
              <a:tr h="361036">
                <a:tc>
                  <a:txBody>
                    <a:bodyPr/>
                    <a:lstStyle/>
                    <a:p>
                      <a:pPr algn="ctr"/>
                      <a:r>
                        <a:rPr lang="en-US" sz="1400" dirty="0">
                          <a:latin typeface="楷体" panose="02010609060101010101" pitchFamily="49" charset="-122"/>
                          <a:ea typeface="楷体" panose="02010609060101010101" pitchFamily="49" charset="-122"/>
                        </a:rPr>
                        <a:t>VGG16</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Gelu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zh-CN" altLang="en-US" sz="1400" dirty="0">
                          <a:latin typeface="楷体" panose="02010609060101010101" pitchFamily="49" charset="-122"/>
                          <a:ea typeface="楷体" panose="02010609060101010101" pitchFamily="49" charset="-122"/>
                        </a:rPr>
                        <a:t>无</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97.62%</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97.74%</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99.80%</a:t>
                      </a:r>
                      <a:endParaRPr lang="en-CN" sz="1400" dirty="0">
                        <a:latin typeface="楷体" panose="02010609060101010101" pitchFamily="49" charset="-122"/>
                        <a:ea typeface="楷体" panose="02010609060101010101" pitchFamily="49" charset="-122"/>
                      </a:endParaRPr>
                    </a:p>
                  </a:txBody>
                  <a:tcPr anchor="ctr">
                    <a:solidFill>
                      <a:srgbClr val="D3E7FD"/>
                    </a:solidFill>
                  </a:tcPr>
                </a:tc>
                <a:extLst>
                  <a:ext uri="{0D108BD9-81ED-4DB2-BD59-A6C34878D82A}">
                    <a16:rowId xmlns:a16="http://schemas.microsoft.com/office/drawing/2014/main" val="3868915120"/>
                  </a:ext>
                </a:extLst>
              </a:tr>
              <a:tr h="361036">
                <a:tc>
                  <a:txBody>
                    <a:bodyPr/>
                    <a:lstStyle/>
                    <a:p>
                      <a:pPr algn="ctr"/>
                      <a:r>
                        <a:rPr lang="en-US" sz="1400" dirty="0">
                          <a:latin typeface="楷体" panose="02010609060101010101" pitchFamily="49" charset="-122"/>
                          <a:ea typeface="楷体" panose="02010609060101010101" pitchFamily="49" charset="-122"/>
                        </a:rPr>
                        <a:t>VGG19</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altLang="zh-CN" sz="1400" dirty="0" err="1">
                          <a:latin typeface="楷体" panose="02010609060101010101" pitchFamily="49" charset="-122"/>
                          <a:ea typeface="楷体" panose="02010609060101010101" pitchFamily="49" charset="-122"/>
                        </a:rPr>
                        <a:t>Relu</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zh-CN" altLang="en-US" sz="1400" dirty="0">
                          <a:latin typeface="楷体" panose="02010609060101010101" pitchFamily="49" charset="-122"/>
                          <a:ea typeface="楷体" panose="02010609060101010101" pitchFamily="49" charset="-122"/>
                        </a:rPr>
                        <a:t>无</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altLang="zh-CN" sz="1400" dirty="0">
                          <a:latin typeface="楷体" panose="02010609060101010101" pitchFamily="49" charset="-122"/>
                          <a:ea typeface="楷体" panose="02010609060101010101" pitchFamily="49" charset="-122"/>
                        </a:rPr>
                        <a:t>98.43%</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sz="1400" dirty="0">
                          <a:latin typeface="楷体" panose="02010609060101010101" pitchFamily="49" charset="-122"/>
                          <a:ea typeface="楷体" panose="02010609060101010101" pitchFamily="49" charset="-122"/>
                        </a:rPr>
                        <a:t>98</a:t>
                      </a:r>
                      <a:r>
                        <a:rPr lang="en-US" altLang="zh-CN" sz="1400" dirty="0">
                          <a:latin typeface="楷体" panose="02010609060101010101" pitchFamily="49" charset="-122"/>
                          <a:ea typeface="楷体" panose="02010609060101010101" pitchFamily="49" charset="-122"/>
                        </a:rPr>
                        <a:t>.95%</a:t>
                      </a:r>
                      <a:endParaRPr lang="en-CN" sz="1400" dirty="0">
                        <a:latin typeface="楷体" panose="02010609060101010101" pitchFamily="49" charset="-122"/>
                        <a:ea typeface="楷体" panose="02010609060101010101" pitchFamily="49" charset="-122"/>
                      </a:endParaRPr>
                    </a:p>
                  </a:txBody>
                  <a:tcPr anchor="ctr">
                    <a:solidFill>
                      <a:schemeClr val="bg1"/>
                    </a:solidFill>
                  </a:tcPr>
                </a:tc>
                <a:tc>
                  <a:txBody>
                    <a:bodyPr/>
                    <a:lstStyle/>
                    <a:p>
                      <a:pPr algn="ctr"/>
                      <a:r>
                        <a:rPr lang="en-US" sz="1400" dirty="0">
                          <a:latin typeface="楷体" panose="02010609060101010101" pitchFamily="49" charset="-122"/>
                          <a:ea typeface="楷体" panose="02010609060101010101" pitchFamily="49" charset="-122"/>
                        </a:rPr>
                        <a:t>99</a:t>
                      </a:r>
                      <a:r>
                        <a:rPr lang="en-US" altLang="zh-CN" sz="1400" dirty="0">
                          <a:latin typeface="楷体" panose="02010609060101010101" pitchFamily="49" charset="-122"/>
                          <a:ea typeface="楷体" panose="02010609060101010101" pitchFamily="49" charset="-122"/>
                        </a:rPr>
                        <a:t>.40%</a:t>
                      </a:r>
                      <a:endParaRPr lang="en-CN" sz="1400" dirty="0">
                        <a:latin typeface="楷体" panose="02010609060101010101" pitchFamily="49" charset="-122"/>
                        <a:ea typeface="楷体" panose="02010609060101010101" pitchFamily="49" charset="-122"/>
                      </a:endParaRPr>
                    </a:p>
                  </a:txBody>
                  <a:tcPr anchor="ctr">
                    <a:solidFill>
                      <a:schemeClr val="bg1"/>
                    </a:solidFill>
                  </a:tcPr>
                </a:tc>
                <a:extLst>
                  <a:ext uri="{0D108BD9-81ED-4DB2-BD59-A6C34878D82A}">
                    <a16:rowId xmlns:a16="http://schemas.microsoft.com/office/drawing/2014/main" val="3534681051"/>
                  </a:ext>
                </a:extLst>
              </a:tr>
              <a:tr h="361036">
                <a:tc>
                  <a:txBody>
                    <a:bodyPr/>
                    <a:lstStyle/>
                    <a:p>
                      <a:pPr algn="ctr"/>
                      <a:r>
                        <a:rPr lang="en-US" sz="1400" dirty="0">
                          <a:latin typeface="楷体" panose="02010609060101010101" pitchFamily="49" charset="-122"/>
                          <a:ea typeface="楷体" panose="02010609060101010101" pitchFamily="49" charset="-122"/>
                        </a:rPr>
                        <a:t>VGG19</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zh-CN" altLang="en-US" sz="1400" dirty="0">
                          <a:latin typeface="楷体" panose="02010609060101010101" pitchFamily="49" charset="-122"/>
                          <a:ea typeface="楷体" panose="02010609060101010101" pitchFamily="49" charset="-122"/>
                        </a:rPr>
                        <a:t>无</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99.00%</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altLang="zh-CN" sz="1400" dirty="0">
                          <a:latin typeface="楷体" panose="02010609060101010101" pitchFamily="49" charset="-122"/>
                          <a:ea typeface="楷体" panose="02010609060101010101" pitchFamily="49" charset="-122"/>
                        </a:rPr>
                        <a:t>99.25%</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99.70%</a:t>
                      </a:r>
                      <a:endParaRPr lang="en-CN" sz="1400" dirty="0">
                        <a:latin typeface="楷体" panose="02010609060101010101" pitchFamily="49" charset="-122"/>
                        <a:ea typeface="楷体" panose="02010609060101010101" pitchFamily="49" charset="-122"/>
                      </a:endParaRPr>
                    </a:p>
                  </a:txBody>
                  <a:tcPr anchor="ctr">
                    <a:solidFill>
                      <a:srgbClr val="D3E7FD"/>
                    </a:solidFill>
                  </a:tcPr>
                </a:tc>
                <a:extLst>
                  <a:ext uri="{0D108BD9-81ED-4DB2-BD59-A6C34878D82A}">
                    <a16:rowId xmlns:a16="http://schemas.microsoft.com/office/drawing/2014/main" val="2000668027"/>
                  </a:ext>
                </a:extLst>
              </a:tr>
              <a:tr h="361036">
                <a:tc>
                  <a:txBody>
                    <a:bodyPr/>
                    <a:lstStyle/>
                    <a:p>
                      <a:pPr algn="ctr"/>
                      <a:r>
                        <a:rPr lang="en-US" sz="1400" dirty="0">
                          <a:latin typeface="楷体" panose="02010609060101010101" pitchFamily="49" charset="-122"/>
                          <a:ea typeface="楷体" panose="02010609060101010101" pitchFamily="49" charset="-122"/>
                        </a:rPr>
                        <a:t>VGG19</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Gelu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zh-CN" altLang="en-US" sz="1400" dirty="0">
                          <a:latin typeface="楷体" panose="02010609060101010101" pitchFamily="49" charset="-122"/>
                          <a:ea typeface="楷体" panose="02010609060101010101" pitchFamily="49" charset="-122"/>
                        </a:rPr>
                        <a:t>无</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98.10%</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98.71%</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99.30%</a:t>
                      </a:r>
                      <a:endParaRPr lang="en-CN" sz="1400" dirty="0">
                        <a:latin typeface="楷体" panose="02010609060101010101" pitchFamily="49" charset="-122"/>
                        <a:ea typeface="楷体" panose="02010609060101010101" pitchFamily="49" charset="-122"/>
                      </a:endParaRPr>
                    </a:p>
                  </a:txBody>
                  <a:tcPr anchor="ctr">
                    <a:solidFill>
                      <a:srgbClr val="D3E7FD"/>
                    </a:solidFill>
                  </a:tcPr>
                </a:tc>
                <a:extLst>
                  <a:ext uri="{0D108BD9-81ED-4DB2-BD59-A6C34878D82A}">
                    <a16:rowId xmlns:a16="http://schemas.microsoft.com/office/drawing/2014/main" val="4005383553"/>
                  </a:ext>
                </a:extLst>
              </a:tr>
              <a:tr h="358940">
                <a:tc>
                  <a:txBody>
                    <a:bodyPr/>
                    <a:lstStyle/>
                    <a:p>
                      <a:pPr algn="ctr"/>
                      <a:r>
                        <a:rPr lang="en-US" sz="1400" dirty="0">
                          <a:latin typeface="楷体" panose="02010609060101010101" pitchFamily="49" charset="-122"/>
                          <a:ea typeface="楷体" panose="02010609060101010101" pitchFamily="49" charset="-122"/>
                        </a:rPr>
                        <a:t>VGG19</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err="1">
                          <a:latin typeface="楷体" panose="02010609060101010101" pitchFamily="49" charset="-122"/>
                          <a:ea typeface="楷体" panose="02010609060101010101" pitchFamily="49" charset="-122"/>
                        </a:rPr>
                        <a:t>LeakyRelu</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zh-CN" altLang="en-US" sz="1400" dirty="0">
                          <a:latin typeface="楷体" panose="02010609060101010101" pitchFamily="49" charset="-122"/>
                          <a:ea typeface="楷体" panose="02010609060101010101" pitchFamily="49" charset="-122"/>
                        </a:rPr>
                        <a:t>有</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95.38%</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96.30%</a:t>
                      </a:r>
                      <a:endParaRPr lang="en-CN" sz="1400" dirty="0">
                        <a:latin typeface="楷体" panose="02010609060101010101" pitchFamily="49" charset="-122"/>
                        <a:ea typeface="楷体" panose="02010609060101010101" pitchFamily="49" charset="-122"/>
                      </a:endParaRPr>
                    </a:p>
                  </a:txBody>
                  <a:tcPr anchor="ctr">
                    <a:solidFill>
                      <a:srgbClr val="D3E7FD"/>
                    </a:solidFill>
                  </a:tcPr>
                </a:tc>
                <a:tc>
                  <a:txBody>
                    <a:bodyPr/>
                    <a:lstStyle/>
                    <a:p>
                      <a:pPr algn="ctr"/>
                      <a:r>
                        <a:rPr lang="en-US" sz="1400" dirty="0">
                          <a:latin typeface="楷体" panose="02010609060101010101" pitchFamily="49" charset="-122"/>
                          <a:ea typeface="楷体" panose="02010609060101010101" pitchFamily="49" charset="-122"/>
                        </a:rPr>
                        <a:t>98.95%</a:t>
                      </a:r>
                      <a:endParaRPr lang="en-CN" sz="1400" dirty="0">
                        <a:latin typeface="楷体" panose="02010609060101010101" pitchFamily="49" charset="-122"/>
                        <a:ea typeface="楷体" panose="02010609060101010101" pitchFamily="49" charset="-122"/>
                      </a:endParaRPr>
                    </a:p>
                  </a:txBody>
                  <a:tcPr anchor="ctr">
                    <a:solidFill>
                      <a:srgbClr val="D3E7FD"/>
                    </a:solidFill>
                  </a:tcPr>
                </a:tc>
                <a:extLst>
                  <a:ext uri="{0D108BD9-81ED-4DB2-BD59-A6C34878D82A}">
                    <a16:rowId xmlns:a16="http://schemas.microsoft.com/office/drawing/2014/main" val="1970305454"/>
                  </a:ext>
                </a:extLst>
              </a:tr>
            </a:tbl>
          </a:graphicData>
        </a:graphic>
      </p:graphicFrame>
      <p:sp>
        <p:nvSpPr>
          <p:cNvPr id="3" name="文本框 2">
            <a:extLst>
              <a:ext uri="{FF2B5EF4-FFF2-40B4-BE49-F238E27FC236}">
                <a16:creationId xmlns:a16="http://schemas.microsoft.com/office/drawing/2014/main" id="{AC79D9C0-9E4B-5795-D683-54D206953018}"/>
              </a:ext>
            </a:extLst>
          </p:cNvPr>
          <p:cNvSpPr txBox="1"/>
          <p:nvPr/>
        </p:nvSpPr>
        <p:spPr>
          <a:xfrm>
            <a:off x="1071188" y="4430113"/>
            <a:ext cx="10421368" cy="2308324"/>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本人不断更改实验条件，进行了多次试验，得到的具体结果如上表所示。</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通过多次实验发现，采用</a:t>
            </a:r>
            <a:r>
              <a:rPr lang="en-US" altLang="zh-CN" dirty="0">
                <a:latin typeface="楷体" panose="02010609060101010101" pitchFamily="49" charset="-122"/>
                <a:ea typeface="楷体" panose="02010609060101010101" pitchFamily="49" charset="-122"/>
              </a:rPr>
              <a:t>VGG19</a:t>
            </a:r>
            <a:r>
              <a:rPr lang="zh-CN" altLang="en-US" dirty="0">
                <a:latin typeface="楷体" panose="02010609060101010101" pitchFamily="49" charset="-122"/>
                <a:ea typeface="楷体" panose="02010609060101010101" pitchFamily="49" charset="-122"/>
              </a:rPr>
              <a:t>的网络结构，</a:t>
            </a:r>
            <a:r>
              <a:rPr lang="en-US" altLang="zh-CN" dirty="0" err="1">
                <a:latin typeface="楷体" panose="02010609060101010101" pitchFamily="49" charset="-122"/>
                <a:ea typeface="楷体" panose="02010609060101010101" pitchFamily="49" charset="-122"/>
              </a:rPr>
              <a:t>LeakyRelu</a:t>
            </a:r>
            <a:r>
              <a:rPr lang="zh-CN" altLang="en-US" dirty="0">
                <a:latin typeface="楷体" panose="02010609060101010101" pitchFamily="49" charset="-122"/>
                <a:ea typeface="楷体" panose="02010609060101010101" pitchFamily="49" charset="-122"/>
              </a:rPr>
              <a:t>作为激活函数的情况下，模型的鉴别效果最好，测试集上的查准率和召回率也最好。</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在该问题中</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这一激活函数的表现并不是特别好。相比之下，</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这一激活函数还是更加适用于生成模型以及</a:t>
            </a:r>
            <a:r>
              <a:rPr lang="en-US" altLang="zh-CN" dirty="0">
                <a:latin typeface="楷体" panose="02010609060101010101" pitchFamily="49" charset="-122"/>
                <a:ea typeface="楷体" panose="02010609060101010101" pitchFamily="49" charset="-122"/>
              </a:rPr>
              <a:t>NLP</a:t>
            </a:r>
            <a:r>
              <a:rPr lang="zh-CN" altLang="en-US" dirty="0">
                <a:latin typeface="楷体" panose="02010609060101010101" pitchFamily="49" charset="-122"/>
                <a:ea typeface="楷体" panose="02010609060101010101" pitchFamily="49" charset="-122"/>
              </a:rPr>
              <a:t>问题。</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值得一提的是，对于该样本不平衡问题，采用</a:t>
            </a:r>
            <a:r>
              <a:rPr lang="en-US" altLang="zh-CN" dirty="0">
                <a:latin typeface="楷体" panose="02010609060101010101" pitchFamily="49" charset="-122"/>
                <a:ea typeface="楷体" panose="02010609060101010101" pitchFamily="49" charset="-122"/>
              </a:rPr>
              <a:t>SMOTE</a:t>
            </a:r>
            <a:r>
              <a:rPr lang="zh-CN" altLang="en-US" dirty="0">
                <a:latin typeface="楷体" panose="02010609060101010101" pitchFamily="49" charset="-122"/>
                <a:ea typeface="楷体" panose="02010609060101010101" pitchFamily="49" charset="-122"/>
              </a:rPr>
              <a:t>重采样使得样本平衡后再进行模型训练的效果并没有提升反而下降了。个人认为这和张量化后的图像数据并不适合重采样有关。</a:t>
            </a:r>
            <a:r>
              <a:rPr lang="en-US" altLang="zh-CN" dirty="0">
                <a:latin typeface="楷体" panose="02010609060101010101" pitchFamily="49" charset="-122"/>
                <a:ea typeface="楷体" panose="02010609060101010101" pitchFamily="49" charset="-122"/>
              </a:rPr>
              <a:t>SMOTE</a:t>
            </a:r>
            <a:r>
              <a:rPr lang="zh-CN" altLang="en-US" dirty="0">
                <a:latin typeface="楷体" panose="02010609060101010101" pitchFamily="49" charset="-122"/>
                <a:ea typeface="楷体" panose="02010609060101010101" pitchFamily="49" charset="-122"/>
              </a:rPr>
              <a:t>重采样并不能很好地复刻图像的张量形式，反而导致了模型效果的下降。</a:t>
            </a:r>
          </a:p>
        </p:txBody>
      </p:sp>
    </p:spTree>
    <p:extLst>
      <p:ext uri="{BB962C8B-B14F-4D97-AF65-F5344CB8AC3E}">
        <p14:creationId xmlns:p14="http://schemas.microsoft.com/office/powerpoint/2010/main" val="750571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问题描述与场景介绍</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4832092"/>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随着生成式对抗神经网络（</a:t>
            </a:r>
            <a:r>
              <a:rPr lang="en-US" altLang="zh-CN" sz="2000" dirty="0">
                <a:latin typeface="楷体" panose="02010609060101010101" pitchFamily="49" charset="-122"/>
                <a:ea typeface="楷体" panose="02010609060101010101" pitchFamily="49" charset="-122"/>
              </a:rPr>
              <a:t>GAN</a:t>
            </a:r>
            <a:r>
              <a:rPr lang="zh-CN" altLang="en-US" sz="2000" dirty="0">
                <a:latin typeface="楷体" panose="02010609060101010101" pitchFamily="49" charset="-122"/>
                <a:ea typeface="楷体" panose="02010609060101010101" pitchFamily="49" charset="-122"/>
              </a:rPr>
              <a:t>）的技术的愈发成熟以及许多人工智能科学家们的不断努力，越来越多的被不断改进和升级的</a:t>
            </a:r>
            <a:r>
              <a:rPr lang="en-US" altLang="zh-CN" sz="2000" dirty="0">
                <a:latin typeface="楷体" panose="02010609060101010101" pitchFamily="49" charset="-122"/>
                <a:ea typeface="楷体" panose="02010609060101010101" pitchFamily="49" charset="-122"/>
              </a:rPr>
              <a:t>GAN</a:t>
            </a:r>
            <a:r>
              <a:rPr lang="zh-CN" altLang="en-US" sz="2000" dirty="0">
                <a:latin typeface="楷体" panose="02010609060101010101" pitchFamily="49" charset="-122"/>
                <a:ea typeface="楷体" panose="02010609060101010101" pitchFamily="49" charset="-122"/>
              </a:rPr>
              <a:t>被开发并且投入应用，包括</a:t>
            </a:r>
            <a:r>
              <a:rPr lang="en-US" altLang="zh-CN" sz="2000" dirty="0" err="1">
                <a:latin typeface="楷体" panose="02010609060101010101" pitchFamily="49" charset="-122"/>
                <a:ea typeface="楷体" panose="02010609060101010101" pitchFamily="49" charset="-122"/>
              </a:rPr>
              <a:t>DCGan</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深度卷积式</a:t>
            </a:r>
            <a:r>
              <a:rPr lang="en-US" altLang="zh-CN" sz="2000" dirty="0">
                <a:latin typeface="楷体" panose="02010609060101010101" pitchFamily="49" charset="-122"/>
                <a:ea typeface="楷体" panose="02010609060101010101" pitchFamily="49" charset="-122"/>
              </a:rPr>
              <a:t>GAN）</a:t>
            </a:r>
            <a:r>
              <a:rPr lang="zh-CN" altLang="en-US"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PGGan</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渐进式增长</a:t>
            </a:r>
            <a:r>
              <a:rPr lang="en-US" altLang="zh-CN" sz="2000" dirty="0">
                <a:latin typeface="楷体" panose="02010609060101010101" pitchFamily="49" charset="-122"/>
                <a:ea typeface="楷体" panose="02010609060101010101" pitchFamily="49" charset="-122"/>
              </a:rPr>
              <a:t>GAN）</a:t>
            </a:r>
            <a:r>
              <a:rPr lang="zh-CN" altLang="en-US"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CycleGan</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循环一致性</a:t>
            </a:r>
            <a:r>
              <a:rPr lang="en-US" altLang="zh-CN" sz="2000" dirty="0">
                <a:latin typeface="楷体" panose="02010609060101010101" pitchFamily="49" charset="-122"/>
                <a:ea typeface="楷体" panose="02010609060101010101" pitchFamily="49" charset="-122"/>
              </a:rPr>
              <a:t>GAN）</a:t>
            </a:r>
            <a:r>
              <a:rPr lang="zh-CN" altLang="en-US"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StyleGan</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风格式</a:t>
            </a:r>
            <a:r>
              <a:rPr lang="en-US" altLang="zh-CN" sz="2000" dirty="0">
                <a:latin typeface="楷体" panose="02010609060101010101" pitchFamily="49" charset="-122"/>
                <a:ea typeface="楷体" panose="02010609060101010101" pitchFamily="49" charset="-122"/>
              </a:rPr>
              <a:t>GAN）</a:t>
            </a:r>
            <a:r>
              <a:rPr lang="zh-CN" altLang="en-US"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CGan</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条件式</a:t>
            </a:r>
            <a:r>
              <a:rPr lang="en-US" altLang="zh-CN" sz="2000" dirty="0">
                <a:latin typeface="楷体" panose="02010609060101010101" pitchFamily="49" charset="-122"/>
                <a:ea typeface="楷体" panose="02010609060101010101" pitchFamily="49" charset="-122"/>
              </a:rPr>
              <a:t>GAN）</a:t>
            </a:r>
            <a:r>
              <a:rPr lang="zh-CN" altLang="en-US" sz="2000" dirty="0">
                <a:latin typeface="楷体" panose="02010609060101010101" pitchFamily="49" charset="-122"/>
                <a:ea typeface="楷体" panose="02010609060101010101" pitchFamily="49" charset="-122"/>
              </a:rPr>
              <a:t>等等。这些不同的网络可以适应不同的生成式任务，包括图像生成、图像整改以及图像修复等等。</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尽管生成式对抗神经网络在艺术创作、图像生成以及图像修复等领域发挥着越来越重要的作用，但是正如人工智能技术自带的双刃剑属性，这一技术也带来了许多无法避免的问题。其中一个非常重要的问题就是图像的造假。</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zh-CN" altLang="en-US" b="0" i="0" dirty="0">
                <a:solidFill>
                  <a:srgbClr val="000000"/>
                </a:solidFill>
                <a:effectLst/>
                <a:latin typeface="楷体" panose="02010609060101010101" pitchFamily="49" charset="-122"/>
                <a:ea typeface="楷体" panose="02010609060101010101" pitchFamily="49" charset="-122"/>
              </a:rPr>
              <a:t>自</a:t>
            </a:r>
            <a:r>
              <a:rPr lang="en-US" altLang="zh-CN" b="0" i="0" dirty="0">
                <a:solidFill>
                  <a:srgbClr val="000000"/>
                </a:solidFill>
                <a:effectLst/>
                <a:latin typeface="楷体" panose="02010609060101010101" pitchFamily="49" charset="-122"/>
                <a:ea typeface="楷体" panose="02010609060101010101" pitchFamily="49" charset="-122"/>
              </a:rPr>
              <a:t>2017</a:t>
            </a:r>
            <a:r>
              <a:rPr lang="zh-CN" altLang="en-US" b="0" i="0" dirty="0">
                <a:solidFill>
                  <a:srgbClr val="000000"/>
                </a:solidFill>
                <a:effectLst/>
                <a:latin typeface="楷体" panose="02010609060101010101" pitchFamily="49" charset="-122"/>
                <a:ea typeface="楷体" panose="02010609060101010101" pitchFamily="49" charset="-122"/>
              </a:rPr>
              <a:t>年以来，以</a:t>
            </a:r>
            <a:r>
              <a:rPr lang="en-US" altLang="zh-CN" b="0" i="0" dirty="0">
                <a:solidFill>
                  <a:srgbClr val="000000"/>
                </a:solidFill>
                <a:effectLst/>
                <a:latin typeface="楷体" panose="02010609060101010101" pitchFamily="49" charset="-122"/>
                <a:ea typeface="楷体" panose="02010609060101010101" pitchFamily="49" charset="-122"/>
              </a:rPr>
              <a:t>Deepfakes</a:t>
            </a:r>
            <a:r>
              <a:rPr lang="zh-CN" altLang="en-US" b="0" i="0" dirty="0">
                <a:solidFill>
                  <a:srgbClr val="000000"/>
                </a:solidFill>
                <a:effectLst/>
                <a:latin typeface="楷体" panose="02010609060101010101" pitchFamily="49" charset="-122"/>
                <a:ea typeface="楷体" panose="02010609060101010101" pitchFamily="49" charset="-122"/>
              </a:rPr>
              <a:t>技术为支撑的语音诈骗事件就已经在世界范围内引发了广泛关注。除此之外，恶搞政治人物及公众人物的“换脸”视频事件也层出不穷，为社会造成了异常恶劣的负面影响，甚至间接导致了加蓬共和国的军事政变。为此，美国政府于</a:t>
            </a:r>
            <a:r>
              <a:rPr lang="en-US" altLang="zh-CN" dirty="0">
                <a:solidFill>
                  <a:srgbClr val="000000"/>
                </a:solidFill>
                <a:latin typeface="楷体" panose="02010609060101010101" pitchFamily="49" charset="-122"/>
                <a:ea typeface="楷体" panose="02010609060101010101" pitchFamily="49" charset="-122"/>
              </a:rPr>
              <a:t>2019</a:t>
            </a:r>
            <a:r>
              <a:rPr lang="zh-CN" altLang="en-US" dirty="0">
                <a:solidFill>
                  <a:srgbClr val="000000"/>
                </a:solidFill>
                <a:latin typeface="楷体" panose="02010609060101010101" pitchFamily="49" charset="-122"/>
                <a:ea typeface="楷体" panose="02010609060101010101" pitchFamily="49" charset="-122"/>
              </a:rPr>
              <a:t>年发布</a:t>
            </a:r>
            <a:r>
              <a:rPr lang="en-US" altLang="zh-CN" b="0" i="0" dirty="0">
                <a:solidFill>
                  <a:srgbClr val="000000"/>
                </a:solidFill>
                <a:effectLst/>
                <a:latin typeface="楷体" panose="02010609060101010101" pitchFamily="49" charset="-122"/>
                <a:ea typeface="楷体" panose="02010609060101010101" pitchFamily="49" charset="-122"/>
              </a:rPr>
              <a:t>《2019</a:t>
            </a:r>
            <a:r>
              <a:rPr lang="zh-CN" altLang="en-US" b="0" i="0" dirty="0">
                <a:solidFill>
                  <a:srgbClr val="000000"/>
                </a:solidFill>
                <a:effectLst/>
                <a:latin typeface="楷体" panose="02010609060101010101" pitchFamily="49" charset="-122"/>
                <a:ea typeface="楷体" panose="02010609060101010101" pitchFamily="49" charset="-122"/>
              </a:rPr>
              <a:t>年深度伪造报告法案</a:t>
            </a:r>
            <a:r>
              <a:rPr lang="en-US" altLang="zh-CN" b="0" i="0" dirty="0">
                <a:solidFill>
                  <a:srgbClr val="000000"/>
                </a:solidFill>
                <a:effectLst/>
                <a:latin typeface="楷体" panose="02010609060101010101" pitchFamily="49" charset="-122"/>
                <a:ea typeface="楷体" panose="02010609060101010101" pitchFamily="49" charset="-122"/>
              </a:rPr>
              <a:t>》</a:t>
            </a:r>
            <a:r>
              <a:rPr lang="zh-CN" altLang="en-US" b="0" i="0" dirty="0">
                <a:solidFill>
                  <a:srgbClr val="000000"/>
                </a:solidFill>
                <a:effectLst/>
                <a:latin typeface="楷体" panose="02010609060101010101" pitchFamily="49" charset="-122"/>
                <a:ea typeface="楷体" panose="02010609060101010101" pitchFamily="49" charset="-122"/>
              </a:rPr>
              <a:t>，并将</a:t>
            </a:r>
            <a:r>
              <a:rPr lang="en-US" altLang="zh-CN" b="0" i="0" dirty="0">
                <a:solidFill>
                  <a:srgbClr val="000000"/>
                </a:solidFill>
                <a:effectLst/>
                <a:latin typeface="楷体" panose="02010609060101010101" pitchFamily="49" charset="-122"/>
                <a:ea typeface="楷体" panose="02010609060101010101" pitchFamily="49" charset="-122"/>
              </a:rPr>
              <a:t>“</a:t>
            </a:r>
            <a:r>
              <a:rPr lang="zh-CN" altLang="en-US" b="0" i="0" dirty="0">
                <a:solidFill>
                  <a:srgbClr val="000000"/>
                </a:solidFill>
                <a:effectLst/>
                <a:latin typeface="楷体" panose="02010609060101010101" pitchFamily="49" charset="-122"/>
                <a:ea typeface="楷体" panose="02010609060101010101" pitchFamily="49" charset="-122"/>
              </a:rPr>
              <a:t>数字内容伪造”作为一项罪名写入法案。可以看到，深度学习生成式技术也对当今社会造成许多值得注意的负面影响。因此，如何在生成图像的同时，完成对于生成图像的造假识别，这是一个值得注意的问题。</a:t>
            </a: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71239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最佳模型训练与测试结果展示</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91F4A116-84FA-FB2C-41C0-CAC51DDCF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055" y="1100059"/>
            <a:ext cx="6813900" cy="4730993"/>
          </a:xfrm>
          <a:prstGeom prst="rect">
            <a:avLst/>
          </a:prstGeom>
        </p:spPr>
      </p:pic>
      <p:pic>
        <p:nvPicPr>
          <p:cNvPr id="8" name="图片 7">
            <a:extLst>
              <a:ext uri="{FF2B5EF4-FFF2-40B4-BE49-F238E27FC236}">
                <a16:creationId xmlns:a16="http://schemas.microsoft.com/office/drawing/2014/main" id="{F8E50BDD-775D-5C46-1A2C-814AC3F8E6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9796" y="1303491"/>
            <a:ext cx="3900787" cy="3770461"/>
          </a:xfrm>
          <a:prstGeom prst="rect">
            <a:avLst/>
          </a:prstGeom>
        </p:spPr>
      </p:pic>
      <p:sp>
        <p:nvSpPr>
          <p:cNvPr id="9" name="文本框 8">
            <a:extLst>
              <a:ext uri="{FF2B5EF4-FFF2-40B4-BE49-F238E27FC236}">
                <a16:creationId xmlns:a16="http://schemas.microsoft.com/office/drawing/2014/main" id="{FD133B83-6D25-2FE3-87A9-66F648607289}"/>
              </a:ext>
            </a:extLst>
          </p:cNvPr>
          <p:cNvSpPr txBox="1"/>
          <p:nvPr/>
        </p:nvSpPr>
        <p:spPr>
          <a:xfrm>
            <a:off x="1255896" y="5831052"/>
            <a:ext cx="10482216" cy="92333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给出</a:t>
            </a:r>
            <a:r>
              <a:rPr lang="en-US" altLang="zh-CN" dirty="0">
                <a:latin typeface="楷体" panose="02010609060101010101" pitchFamily="49" charset="-122"/>
                <a:ea typeface="楷体" panose="02010609060101010101" pitchFamily="49" charset="-122"/>
              </a:rPr>
              <a:t>VGG19</a:t>
            </a:r>
            <a:r>
              <a:rPr lang="zh-CN" altLang="en-US" dirty="0">
                <a:latin typeface="楷体" panose="02010609060101010101" pitchFamily="49" charset="-122"/>
                <a:ea typeface="楷体" panose="02010609060101010101" pitchFamily="49" charset="-122"/>
              </a:rPr>
              <a:t>结构</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LeakyRelu</a:t>
            </a:r>
            <a:r>
              <a:rPr lang="zh-CN" altLang="en-US" dirty="0">
                <a:latin typeface="楷体" panose="02010609060101010101" pitchFamily="49" charset="-122"/>
                <a:ea typeface="楷体" panose="02010609060101010101" pitchFamily="49" charset="-122"/>
              </a:rPr>
              <a:t>激活函数构建网络的训练和验证损失、准确率以及测试集上的混淆矩阵。可以看到前</a:t>
            </a:r>
            <a:r>
              <a:rPr lang="en-US" altLang="zh-CN" dirty="0">
                <a:latin typeface="楷体" panose="02010609060101010101" pitchFamily="49" charset="-122"/>
                <a:ea typeface="楷体" panose="02010609060101010101" pitchFamily="49" charset="-122"/>
              </a:rPr>
              <a:t>20</a:t>
            </a:r>
            <a:r>
              <a:rPr lang="zh-CN" altLang="en-US" dirty="0">
                <a:latin typeface="楷体" panose="02010609060101010101" pitchFamily="49" charset="-122"/>
                <a:ea typeface="楷体" panose="02010609060101010101" pitchFamily="49" charset="-122"/>
              </a:rPr>
              <a:t>个</a:t>
            </a:r>
            <a:r>
              <a:rPr lang="en-US" altLang="zh-CN" dirty="0">
                <a:latin typeface="楷体" panose="02010609060101010101" pitchFamily="49" charset="-122"/>
                <a:ea typeface="楷体" panose="02010609060101010101" pitchFamily="49" charset="-122"/>
              </a:rPr>
              <a:t>epoch</a:t>
            </a:r>
            <a:r>
              <a:rPr lang="zh-CN" altLang="en-US" dirty="0">
                <a:latin typeface="楷体" panose="02010609060101010101" pitchFamily="49" charset="-122"/>
                <a:ea typeface="楷体" panose="02010609060101010101" pitchFamily="49" charset="-122"/>
              </a:rPr>
              <a:t>基本上损失和准确率并没有变动。个人认为可以采用带动量的优化器进行进一步的改进，也许可以提升模型训练的效率。</a:t>
            </a:r>
          </a:p>
        </p:txBody>
      </p:sp>
    </p:spTree>
    <p:extLst>
      <p:ext uri="{BB962C8B-B14F-4D97-AF65-F5344CB8AC3E}">
        <p14:creationId xmlns:p14="http://schemas.microsoft.com/office/powerpoint/2010/main" val="404109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1"/>
          <p:cNvSpPr/>
          <p:nvPr>
            <p:custDataLst>
              <p:tags r:id="rId2"/>
            </p:custDataLst>
          </p:nvPr>
        </p:nvSpPr>
        <p:spPr>
          <a:xfrm>
            <a:off x="0" y="4513006"/>
            <a:ext cx="2344994" cy="234499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直角三角形 2"/>
          <p:cNvSpPr/>
          <p:nvPr>
            <p:custDataLst>
              <p:tags r:id="rId3"/>
            </p:custDataLst>
          </p:nvPr>
        </p:nvSpPr>
        <p:spPr>
          <a:xfrm flipH="1">
            <a:off x="6351939" y="3519948"/>
            <a:ext cx="5840061" cy="3338052"/>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3" name="直接连接符 22"/>
          <p:cNvCxnSpPr/>
          <p:nvPr/>
        </p:nvCxnSpPr>
        <p:spPr>
          <a:xfrm flipV="1">
            <a:off x="2554898" y="3643630"/>
            <a:ext cx="7200000" cy="20955"/>
          </a:xfrm>
          <a:prstGeom prst="line">
            <a:avLst/>
          </a:prstGeom>
          <a:noFill/>
          <a:ln w="19050" cap="flat" cmpd="sng" algn="ctr">
            <a:solidFill>
              <a:srgbClr val="1A5AA1"/>
            </a:solidFill>
            <a:prstDash val="solid"/>
            <a:miter lim="800000"/>
          </a:ln>
          <a:effectLst/>
        </p:spPr>
      </p:cxnSp>
      <p:sp>
        <p:nvSpPr>
          <p:cNvPr id="2" name="文本框 1">
            <a:extLst>
              <a:ext uri="{FF2B5EF4-FFF2-40B4-BE49-F238E27FC236}">
                <a16:creationId xmlns:a16="http://schemas.microsoft.com/office/drawing/2014/main" id="{5A6B505E-3914-8DD0-729F-23461E760B3B}"/>
              </a:ext>
            </a:extLst>
          </p:cNvPr>
          <p:cNvSpPr txBox="1"/>
          <p:nvPr/>
        </p:nvSpPr>
        <p:spPr>
          <a:xfrm>
            <a:off x="3015426" y="2966565"/>
            <a:ext cx="6198376" cy="646331"/>
          </a:xfrm>
          <a:prstGeom prst="rect">
            <a:avLst/>
          </a:prstGeom>
          <a:noFill/>
        </p:spPr>
        <p:txBody>
          <a:bodyPr wrap="square" rtlCol="0">
            <a:spAutoFit/>
          </a:bodyPr>
          <a:lstStyle/>
          <a:p>
            <a:r>
              <a:rPr lang="zh-CN" altLang="en-US" sz="3200" dirty="0">
                <a:latin typeface="楷体" panose="02010609060101010101" pitchFamily="49" charset="-122"/>
                <a:ea typeface="楷体" panose="02010609060101010101" pitchFamily="49" charset="-122"/>
              </a:rPr>
              <a:t>         </a:t>
            </a:r>
            <a:r>
              <a:rPr lang="zh-CN" altLang="en-US" sz="3600" b="1" dirty="0">
                <a:solidFill>
                  <a:srgbClr val="0070C0"/>
                </a:solidFill>
                <a:latin typeface="楷体" panose="02010609060101010101" pitchFamily="49" charset="-122"/>
                <a:ea typeface="楷体" panose="02010609060101010101" pitchFamily="49" charset="-122"/>
              </a:rPr>
              <a:t>总结与改进</a:t>
            </a:r>
          </a:p>
        </p:txBody>
      </p:sp>
    </p:spTree>
    <p:custDataLst>
      <p:tags r:id="rId1"/>
    </p:custDataLst>
    <p:extLst>
      <p:ext uri="{BB962C8B-B14F-4D97-AF65-F5344CB8AC3E}">
        <p14:creationId xmlns:p14="http://schemas.microsoft.com/office/powerpoint/2010/main" val="327833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场景方案</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B9336679-F354-0093-F7DF-5B4CB32BC95E}"/>
              </a:ext>
            </a:extLst>
          </p:cNvPr>
          <p:cNvSpPr txBox="1"/>
          <p:nvPr/>
        </p:nvSpPr>
        <p:spPr>
          <a:xfrm>
            <a:off x="1255896" y="1016525"/>
            <a:ext cx="10298546" cy="590931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经过此前的多次实验，本人分别给虚假图像的生成以及真假图像的鉴别分别给出了神经网络的设计方案，如下所示。</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在虚假图像的生成方面，若采用</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作为</a:t>
            </a:r>
            <a:r>
              <a:rPr lang="en-US" altLang="zh-CN" dirty="0">
                <a:latin typeface="楷体" panose="02010609060101010101" pitchFamily="49" charset="-122"/>
                <a:ea typeface="楷体" panose="02010609060101010101" pitchFamily="49" charset="-122"/>
              </a:rPr>
              <a:t>Baseline Model</a:t>
            </a:r>
            <a:r>
              <a:rPr lang="zh-CN" altLang="en-US" dirty="0">
                <a:latin typeface="楷体" panose="02010609060101010101" pitchFamily="49" charset="-122"/>
                <a:ea typeface="楷体" panose="02010609060101010101" pitchFamily="49" charset="-122"/>
              </a:rPr>
              <a:t>，可以采用如下的改良：</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将生成器和鉴别器的网络层数都改为</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层。</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层结构的生成器可以很大程度上减少待训练参数的数量，在一定程度上减小生成器的损失函数值，且可以缓解过拟合情形的发生。</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激活函数方面，生成器网络采用</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作为激活函数，而鉴别器网络采用</a:t>
            </a:r>
            <a:r>
              <a:rPr lang="en-US" altLang="zh-CN" dirty="0" err="1">
                <a:latin typeface="楷体" panose="02010609060101010101" pitchFamily="49" charset="-122"/>
                <a:ea typeface="楷体" panose="02010609060101010101" pitchFamily="49" charset="-122"/>
              </a:rPr>
              <a:t>LeakyRelu</a:t>
            </a:r>
            <a:r>
              <a:rPr lang="zh-CN" altLang="en-US" dirty="0">
                <a:latin typeface="楷体" panose="02010609060101010101" pitchFamily="49" charset="-122"/>
                <a:ea typeface="楷体" panose="02010609060101010101" pitchFamily="49" charset="-122"/>
              </a:rPr>
              <a:t>作为激活函数。</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被不少人认为是生成模型中最优的激活函数，其具有原点拐角处平滑的性质，可以提供更好的梯度。</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可以给鉴别器损失加上梯度约束。梯度约束可以认为是一种限制鉴别器的正则化手段，其最终目的是为了平滑地实现对梯度的</a:t>
            </a:r>
            <a:r>
              <a:rPr lang="en-US" altLang="zh-CN" dirty="0">
                <a:latin typeface="楷体" panose="02010609060101010101" pitchFamily="49" charset="-122"/>
                <a:ea typeface="楷体" panose="02010609060101010101" pitchFamily="49" charset="-122"/>
              </a:rPr>
              <a:t>Lipschitz</a:t>
            </a:r>
            <a:r>
              <a:rPr lang="zh-CN" altLang="en-US" dirty="0">
                <a:latin typeface="楷体" panose="02010609060101010101" pitchFamily="49" charset="-122"/>
                <a:ea typeface="楷体" panose="02010609060101010101" pitchFamily="49" charset="-122"/>
              </a:rPr>
              <a:t>限制条件。采用梯度约束确实可以很大程度地减小生成器的损失，帮助训练完成动态平衡。</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在训练过程中的优化器最好采用</a:t>
            </a:r>
            <a:r>
              <a:rPr lang="en-US" altLang="zh-CN" dirty="0">
                <a:latin typeface="楷体" panose="02010609060101010101" pitchFamily="49" charset="-122"/>
                <a:ea typeface="楷体" panose="02010609060101010101" pitchFamily="49" charset="-122"/>
              </a:rPr>
              <a:t>Adam</a:t>
            </a:r>
            <a:r>
              <a:rPr lang="zh-CN" altLang="en-US" dirty="0">
                <a:latin typeface="楷体" panose="02010609060101010101" pitchFamily="49" charset="-122"/>
                <a:ea typeface="楷体" panose="02010609060101010101" pitchFamily="49" charset="-122"/>
              </a:rPr>
              <a:t>，再次也使用</a:t>
            </a:r>
            <a:r>
              <a:rPr lang="en-US" altLang="zh-CN" dirty="0">
                <a:latin typeface="楷体" panose="02010609060101010101" pitchFamily="49" charset="-122"/>
                <a:ea typeface="楷体" panose="02010609060101010101" pitchFamily="49" charset="-122"/>
              </a:rPr>
              <a:t>RMSprop</a:t>
            </a:r>
            <a:r>
              <a:rPr lang="zh-CN" altLang="en-US" dirty="0">
                <a:latin typeface="楷体" panose="02010609060101010101" pitchFamily="49" charset="-122"/>
                <a:ea typeface="楷体" panose="02010609060101010101" pitchFamily="49" charset="-122"/>
              </a:rPr>
              <a:t>，而不要使用带动量的</a:t>
            </a:r>
            <a:r>
              <a:rPr lang="en-US" altLang="zh-CN" dirty="0">
                <a:latin typeface="楷体" panose="02010609060101010101" pitchFamily="49" charset="-122"/>
                <a:ea typeface="楷体" panose="02010609060101010101" pitchFamily="49" charset="-122"/>
              </a:rPr>
              <a:t>SGD</a:t>
            </a:r>
            <a:r>
              <a:rPr lang="zh-CN" altLang="en-US" dirty="0">
                <a:latin typeface="楷体" panose="02010609060101010101" pitchFamily="49" charset="-122"/>
                <a:ea typeface="楷体" panose="02010609060101010101" pitchFamily="49" charset="-122"/>
              </a:rPr>
              <a:t>。因为带动量的优化器会有很大的震荡，这导致图像会留下棋盘状虚影，甚至可能导致模式崩溃。</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在真假图像的鉴别方面：</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本人建议采用</a:t>
            </a:r>
            <a:r>
              <a:rPr lang="en-US" altLang="zh-CN" dirty="0">
                <a:latin typeface="楷体" panose="02010609060101010101" pitchFamily="49" charset="-122"/>
                <a:ea typeface="楷体" panose="02010609060101010101" pitchFamily="49" charset="-122"/>
              </a:rPr>
              <a:t>VGG</a:t>
            </a:r>
            <a:r>
              <a:rPr lang="zh-CN" altLang="en-US" dirty="0">
                <a:latin typeface="楷体" panose="02010609060101010101" pitchFamily="49" charset="-122"/>
                <a:ea typeface="楷体" panose="02010609060101010101" pitchFamily="49" charset="-122"/>
              </a:rPr>
              <a:t>模型进行鉴别。不管是</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生成的虚假图像，还是</a:t>
            </a:r>
            <a:r>
              <a:rPr lang="en-US" altLang="zh-CN" dirty="0" err="1">
                <a:latin typeface="楷体" panose="02010609060101010101" pitchFamily="49" charset="-122"/>
                <a:ea typeface="楷体" panose="02010609060101010101" pitchFamily="49" charset="-122"/>
              </a:rPr>
              <a:t>StyleGan</a:t>
            </a:r>
            <a:r>
              <a:rPr lang="zh-CN" altLang="en-US" dirty="0">
                <a:latin typeface="楷体" panose="02010609060101010101" pitchFamily="49" charset="-122"/>
                <a:ea typeface="楷体" panose="02010609060101010101" pitchFamily="49" charset="-122"/>
              </a:rPr>
              <a:t>这种新型的</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算法生成的质量较高的图像，</a:t>
            </a:r>
            <a:r>
              <a:rPr lang="en-US" altLang="zh-CN" dirty="0">
                <a:latin typeface="楷体" panose="02010609060101010101" pitchFamily="49" charset="-122"/>
                <a:ea typeface="楷体" panose="02010609060101010101" pitchFamily="49" charset="-122"/>
              </a:rPr>
              <a:t>VGG</a:t>
            </a:r>
            <a:r>
              <a:rPr lang="zh-CN" altLang="en-US" dirty="0">
                <a:latin typeface="楷体" panose="02010609060101010101" pitchFamily="49" charset="-122"/>
                <a:ea typeface="楷体" panose="02010609060101010101" pitchFamily="49" charset="-122"/>
              </a:rPr>
              <a:t>模型的识别成功率都较高。</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可以适当增加模型结构，采用深度稍深的网络。与此同时，可以考虑采用</a:t>
            </a:r>
            <a:r>
              <a:rPr lang="en-US" altLang="zh-CN" dirty="0" err="1">
                <a:latin typeface="楷体" panose="02010609060101010101" pitchFamily="49" charset="-122"/>
                <a:ea typeface="楷体" panose="02010609060101010101" pitchFamily="49" charset="-122"/>
              </a:rPr>
              <a:t>LeakyRelu</a:t>
            </a:r>
            <a:r>
              <a:rPr lang="zh-CN" altLang="en-US" dirty="0">
                <a:latin typeface="楷体" panose="02010609060101010101" pitchFamily="49" charset="-122"/>
                <a:ea typeface="楷体" panose="02010609060101010101" pitchFamily="49" charset="-122"/>
              </a:rPr>
              <a:t>作为激活函数。</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并不适合作为</a:t>
            </a:r>
            <a:r>
              <a:rPr lang="en-US" altLang="zh-CN" dirty="0">
                <a:latin typeface="楷体" panose="02010609060101010101" pitchFamily="49" charset="-122"/>
                <a:ea typeface="楷体" panose="02010609060101010101" pitchFamily="49" charset="-122"/>
              </a:rPr>
              <a:t>VGG</a:t>
            </a:r>
            <a:r>
              <a:rPr lang="zh-CN" altLang="en-US" dirty="0">
                <a:latin typeface="楷体" panose="02010609060101010101" pitchFamily="49" charset="-122"/>
                <a:ea typeface="楷体" panose="02010609060101010101" pitchFamily="49" charset="-122"/>
              </a:rPr>
              <a:t>模型的激活函数用于此处的图像识别任务。</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801220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优缺点总结</a:t>
            </a:r>
            <a:endParaRPr lang="en-US" altLang="zh-CN" sz="3200" b="1" dirty="0">
              <a:solidFill>
                <a:srgbClr val="1A5AA1"/>
              </a:solidFill>
              <a:latin typeface="楷体" panose="02010609060101010101" pitchFamily="49" charset="-122"/>
              <a:ea typeface="楷体" panose="02010609060101010101" pitchFamily="49" charset="-122"/>
            </a:endParaRPr>
          </a:p>
        </p:txBody>
      </p:sp>
      <p:cxnSp>
        <p:nvCxnSpPr>
          <p:cNvPr id="8" name="直接连接符 7">
            <a:extLst>
              <a:ext uri="{FF2B5EF4-FFF2-40B4-BE49-F238E27FC236}">
                <a16:creationId xmlns:a16="http://schemas.microsoft.com/office/drawing/2014/main" id="{C753AE73-14C8-48EE-D84B-A9AD65F9E694}"/>
              </a:ext>
            </a:extLst>
          </p:cNvPr>
          <p:cNvCxnSpPr>
            <a:stCxn id="2" idx="2"/>
          </p:cNvCxnSpPr>
          <p:nvPr/>
        </p:nvCxnSpPr>
        <p:spPr>
          <a:xfrm flipH="1">
            <a:off x="6554363" y="1016525"/>
            <a:ext cx="5463" cy="5530858"/>
          </a:xfrm>
          <a:prstGeom prst="line">
            <a:avLst/>
          </a:prstGeom>
        </p:spPr>
        <p:style>
          <a:lnRef idx="3">
            <a:schemeClr val="accent1"/>
          </a:lnRef>
          <a:fillRef idx="0">
            <a:schemeClr val="accent1"/>
          </a:fillRef>
          <a:effectRef idx="2">
            <a:schemeClr val="accent1"/>
          </a:effectRef>
          <a:fontRef idx="minor">
            <a:schemeClr val="tx1"/>
          </a:fontRef>
        </p:style>
      </p:cxnSp>
      <p:sp>
        <p:nvSpPr>
          <p:cNvPr id="9" name="文本框 8">
            <a:extLst>
              <a:ext uri="{FF2B5EF4-FFF2-40B4-BE49-F238E27FC236}">
                <a16:creationId xmlns:a16="http://schemas.microsoft.com/office/drawing/2014/main" id="{D90467DF-B477-5C6B-D2A0-210C926B9DBB}"/>
              </a:ext>
            </a:extLst>
          </p:cNvPr>
          <p:cNvSpPr txBox="1"/>
          <p:nvPr/>
        </p:nvSpPr>
        <p:spPr>
          <a:xfrm>
            <a:off x="1444892" y="1137765"/>
            <a:ext cx="4852723" cy="563231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优点：</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利用了</a:t>
            </a:r>
            <a:r>
              <a:rPr lang="zh-CN" altLang="en-US" b="0" i="0" dirty="0">
                <a:solidFill>
                  <a:srgbClr val="4D4D4D"/>
                </a:solidFill>
                <a:effectLst/>
                <a:latin typeface="楷体" panose="02010609060101010101" pitchFamily="49" charset="-122"/>
                <a:ea typeface="楷体" panose="02010609060101010101" pitchFamily="49" charset="-122"/>
              </a:rPr>
              <a:t>卷积层强大的特征提取能力来提高</a:t>
            </a:r>
            <a:r>
              <a:rPr lang="en-US" altLang="zh-CN" b="0" i="0" dirty="0">
                <a:solidFill>
                  <a:srgbClr val="4D4D4D"/>
                </a:solidFill>
                <a:effectLst/>
                <a:latin typeface="楷体" panose="02010609060101010101" pitchFamily="49" charset="-122"/>
                <a:ea typeface="楷体" panose="02010609060101010101" pitchFamily="49" charset="-122"/>
              </a:rPr>
              <a:t>Gan</a:t>
            </a:r>
            <a:r>
              <a:rPr lang="zh-CN" altLang="en-US" b="0" i="0" dirty="0">
                <a:solidFill>
                  <a:srgbClr val="4D4D4D"/>
                </a:solidFill>
                <a:effectLst/>
                <a:latin typeface="楷体" panose="02010609060101010101" pitchFamily="49" charset="-122"/>
                <a:ea typeface="楷体" panose="02010609060101010101" pitchFamily="49" charset="-122"/>
              </a:rPr>
              <a:t>的效果。采用步进的转置卷积将噪声转为图像，这一方法稳定，可以有效地防止模式崩溃。</a:t>
            </a:r>
            <a:endParaRPr lang="en-US" altLang="zh-CN" b="0" i="0" dirty="0">
              <a:solidFill>
                <a:srgbClr val="4D4D4D"/>
              </a:solidFill>
              <a:effectLst/>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利用了</a:t>
            </a:r>
            <a:r>
              <a:rPr lang="en-US" altLang="zh-CN" dirty="0">
                <a:latin typeface="楷体" panose="02010609060101010101" pitchFamily="49" charset="-122"/>
                <a:ea typeface="楷体" panose="02010609060101010101" pitchFamily="49" charset="-122"/>
              </a:rPr>
              <a:t>Gelu</a:t>
            </a:r>
            <a:r>
              <a:rPr lang="zh-CN" altLang="en-US" dirty="0">
                <a:latin typeface="楷体" panose="02010609060101010101" pitchFamily="49" charset="-122"/>
                <a:ea typeface="楷体" panose="02010609060101010101" pitchFamily="49" charset="-122"/>
              </a:rPr>
              <a:t>的激活函数，使得训练过程中可以提供更好的训练梯度。</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在激活函数方面，还尽可能避免了</a:t>
            </a:r>
            <a:r>
              <a:rPr lang="en-US" altLang="zh-CN" dirty="0" err="1">
                <a:latin typeface="楷体" panose="02010609060101010101" pitchFamily="49" charset="-122"/>
                <a:ea typeface="楷体" panose="02010609060101010101" pitchFamily="49" charset="-122"/>
              </a:rPr>
              <a:t>Relu</a:t>
            </a:r>
            <a:r>
              <a:rPr lang="zh-CN" altLang="en-US" dirty="0">
                <a:latin typeface="楷体" panose="02010609060101010101" pitchFamily="49" charset="-122"/>
                <a:ea typeface="楷体" panose="02010609060101010101" pitchFamily="49" charset="-122"/>
              </a:rPr>
              <a:t>这一激活函数，这一定程度上防止了梯度的稀疏，从而导致生成图片存在虚影。</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借鉴了</a:t>
            </a:r>
            <a:r>
              <a:rPr lang="en-US" altLang="zh-CN" dirty="0">
                <a:latin typeface="楷体" panose="02010609060101010101" pitchFamily="49" charset="-122"/>
                <a:ea typeface="楷体" panose="02010609060101010101" pitchFamily="49" charset="-122"/>
              </a:rPr>
              <a:t>WGAN-GP</a:t>
            </a:r>
            <a:r>
              <a:rPr lang="zh-CN" altLang="en-US" dirty="0">
                <a:latin typeface="楷体" panose="02010609060101010101" pitchFamily="49" charset="-122"/>
                <a:ea typeface="楷体" panose="02010609060101010101" pitchFamily="49" charset="-122"/>
              </a:rPr>
              <a:t>当中的梯度约束方法，很好地降低了生成器的损失函数值，更有助于</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模型的训练达到动态平衡。</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en-US" altLang="zh-CN" dirty="0">
                <a:latin typeface="楷体" panose="02010609060101010101" pitchFamily="49" charset="-122"/>
                <a:ea typeface="楷体" panose="02010609060101010101" pitchFamily="49" charset="-122"/>
              </a:rPr>
              <a:t>VGG</a:t>
            </a:r>
            <a:r>
              <a:rPr lang="zh-CN" altLang="en-US" dirty="0">
                <a:latin typeface="楷体" panose="02010609060101010101" pitchFamily="49" charset="-122"/>
                <a:ea typeface="楷体" panose="02010609060101010101" pitchFamily="49" charset="-122"/>
              </a:rPr>
              <a:t>模型的结构十分简洁明了，且通道数较多，</a:t>
            </a:r>
            <a:r>
              <a:rPr lang="zh-CN" altLang="en-US" b="0" dirty="0">
                <a:effectLst/>
                <a:latin typeface="楷体" panose="02010609060101010101" pitchFamily="49" charset="-122"/>
                <a:ea typeface="楷体" panose="02010609060101010101" pitchFamily="49" charset="-122"/>
              </a:rPr>
              <a:t>层数深使得特征图更宽，更加适合于大的数据集。</a:t>
            </a:r>
            <a:endParaRPr lang="en-US" altLang="zh-CN" b="0" dirty="0">
              <a:effectLst/>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由于卷积的特征提取能力强大，</a:t>
            </a:r>
            <a:r>
              <a:rPr lang="en-US" altLang="zh-CN" dirty="0">
                <a:latin typeface="楷体" panose="02010609060101010101" pitchFamily="49" charset="-122"/>
                <a:ea typeface="楷体" panose="02010609060101010101" pitchFamily="49" charset="-122"/>
              </a:rPr>
              <a:t>VGG</a:t>
            </a:r>
            <a:r>
              <a:rPr lang="zh-CN" altLang="en-US" dirty="0">
                <a:latin typeface="楷体" panose="02010609060101010101" pitchFamily="49" charset="-122"/>
                <a:ea typeface="楷体" panose="02010609060101010101" pitchFamily="49" charset="-122"/>
              </a:rPr>
              <a:t>模型可以尽可能多地提取图像的信息，防止信息的遗漏。</a:t>
            </a:r>
            <a:endParaRPr lang="en-US" altLang="zh-CN" dirty="0">
              <a:latin typeface="楷体" panose="02010609060101010101" pitchFamily="49" charset="-122"/>
              <a:ea typeface="楷体" panose="02010609060101010101" pitchFamily="49" charset="-122"/>
            </a:endParaRPr>
          </a:p>
          <a:p>
            <a:endParaRPr lang="en-US" altLang="zh-CN" dirty="0"/>
          </a:p>
        </p:txBody>
      </p:sp>
      <p:sp>
        <p:nvSpPr>
          <p:cNvPr id="10" name="文本框 9">
            <a:extLst>
              <a:ext uri="{FF2B5EF4-FFF2-40B4-BE49-F238E27FC236}">
                <a16:creationId xmlns:a16="http://schemas.microsoft.com/office/drawing/2014/main" id="{86602302-1946-BF1E-D2DB-57A487F7CAD1}"/>
              </a:ext>
            </a:extLst>
          </p:cNvPr>
          <p:cNvSpPr txBox="1"/>
          <p:nvPr/>
        </p:nvSpPr>
        <p:spPr>
          <a:xfrm>
            <a:off x="6826589" y="1186626"/>
            <a:ext cx="4565020" cy="313932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缺点：</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尽管结构清晰，且相对于</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的训练有一定的改进，但是在达到生成器和鉴别器训练平衡的问题是仍旧</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治标不治本</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，在</a:t>
            </a:r>
            <a:r>
              <a:rPr lang="zh-CN" altLang="en-US" b="0" i="0" dirty="0">
                <a:effectLst/>
                <a:latin typeface="楷体" panose="02010609060101010101" pitchFamily="49" charset="-122"/>
                <a:ea typeface="楷体" panose="02010609060101010101" pitchFamily="49" charset="-122"/>
              </a:rPr>
              <a:t>训练的时候仍需要小心的平衡</a:t>
            </a:r>
            <a:r>
              <a:rPr lang="en-US" altLang="zh-CN" b="0" i="0" dirty="0">
                <a:effectLst/>
                <a:latin typeface="楷体" panose="02010609060101010101" pitchFamily="49" charset="-122"/>
                <a:ea typeface="楷体" panose="02010609060101010101" pitchFamily="49" charset="-122"/>
              </a:rPr>
              <a:t>G,D</a:t>
            </a:r>
            <a:r>
              <a:rPr lang="zh-CN" altLang="en-US" b="0" i="0" dirty="0">
                <a:effectLst/>
                <a:latin typeface="楷体" panose="02010609060101010101" pitchFamily="49" charset="-122"/>
                <a:ea typeface="楷体" panose="02010609060101010101" pitchFamily="49" charset="-122"/>
              </a:rPr>
              <a:t>的训练进程。</a:t>
            </a:r>
            <a:endParaRPr lang="en-US" altLang="zh-CN" b="0" i="0" dirty="0">
              <a:effectLst/>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en-US" altLang="zh-CN" dirty="0">
                <a:latin typeface="楷体" panose="02010609060101010101" pitchFamily="49" charset="-122"/>
                <a:ea typeface="楷体" panose="02010609060101010101" pitchFamily="49" charset="-122"/>
              </a:rPr>
              <a:t>VGG</a:t>
            </a:r>
            <a:r>
              <a:rPr lang="zh-CN" altLang="en-US" dirty="0">
                <a:latin typeface="楷体" panose="02010609060101010101" pitchFamily="49" charset="-122"/>
                <a:ea typeface="楷体" panose="02010609060101010101" pitchFamily="49" charset="-122"/>
              </a:rPr>
              <a:t>网络结构随着层数的加深，会导致训练参数量过大，这占用了很多内存，</a:t>
            </a:r>
            <a:r>
              <a:rPr lang="zh-CN" altLang="en-US" b="0" i="0" dirty="0">
                <a:effectLst/>
                <a:latin typeface="楷体" panose="02010609060101010101" pitchFamily="49" charset="-122"/>
                <a:ea typeface="楷体" panose="02010609060101010101" pitchFamily="49" charset="-122"/>
              </a:rPr>
              <a:t>耗费很多计算资源。</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对于图像分类和识别的问题，</a:t>
            </a:r>
            <a:r>
              <a:rPr lang="en-US" altLang="zh-CN" dirty="0">
                <a:latin typeface="楷体" panose="02010609060101010101" pitchFamily="49" charset="-122"/>
                <a:ea typeface="楷体" panose="02010609060101010101" pitchFamily="49" charset="-122"/>
              </a:rPr>
              <a:t>VGG</a:t>
            </a:r>
            <a:r>
              <a:rPr lang="zh-CN" altLang="en-US" dirty="0">
                <a:latin typeface="楷体" panose="02010609060101010101" pitchFamily="49" charset="-122"/>
                <a:ea typeface="楷体" panose="02010609060101010101" pitchFamily="49" charset="-122"/>
              </a:rPr>
              <a:t>模型仍旧留有死角，并不能彻底解决。</a:t>
            </a:r>
          </a:p>
        </p:txBody>
      </p:sp>
    </p:spTree>
    <p:extLst>
      <p:ext uri="{BB962C8B-B14F-4D97-AF65-F5344CB8AC3E}">
        <p14:creationId xmlns:p14="http://schemas.microsoft.com/office/powerpoint/2010/main" val="1902399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未来研究方向</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36392133-1C39-DD13-AA72-2411F5A417A2}"/>
              </a:ext>
            </a:extLst>
          </p:cNvPr>
          <p:cNvSpPr txBox="1"/>
          <p:nvPr/>
        </p:nvSpPr>
        <p:spPr>
          <a:xfrm>
            <a:off x="1381539" y="1120676"/>
            <a:ext cx="10058931" cy="2308324"/>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事实上</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模型有着大量的变体。后续的改进可以考虑结合别的</a:t>
            </a:r>
            <a:r>
              <a:rPr lang="en-US" altLang="zh-CN" dirty="0">
                <a:latin typeface="楷体" panose="02010609060101010101" pitchFamily="49" charset="-122"/>
                <a:ea typeface="楷体" panose="02010609060101010101" pitchFamily="49" charset="-122"/>
              </a:rPr>
              <a:t>GAN</a:t>
            </a:r>
            <a:r>
              <a:rPr lang="zh-CN" altLang="en-US" dirty="0">
                <a:latin typeface="楷体" panose="02010609060101010101" pitchFamily="49" charset="-122"/>
                <a:ea typeface="楷体" panose="02010609060101010101" pitchFamily="49" charset="-122"/>
              </a:rPr>
              <a:t>技术，例如结合</a:t>
            </a:r>
            <a:r>
              <a:rPr lang="en-US" altLang="zh-CN" dirty="0">
                <a:latin typeface="楷体" panose="02010609060101010101" pitchFamily="49" charset="-122"/>
                <a:ea typeface="楷体" panose="02010609060101010101" pitchFamily="49" charset="-122"/>
              </a:rPr>
              <a:t>WGAN</a:t>
            </a:r>
            <a:r>
              <a:rPr lang="zh-CN" altLang="en-US" dirty="0">
                <a:latin typeface="楷体" panose="02010609060101010101" pitchFamily="49" charset="-122"/>
                <a:ea typeface="楷体" panose="02010609060101010101" pitchFamily="49" charset="-122"/>
              </a:rPr>
              <a:t>中的</a:t>
            </a:r>
            <a:r>
              <a:rPr lang="en-US" altLang="zh-CN" dirty="0" err="1">
                <a:solidFill>
                  <a:srgbClr val="4D4D4D"/>
                </a:solidFill>
                <a:latin typeface="楷体" panose="02010609060101010101" pitchFamily="49" charset="-122"/>
                <a:ea typeface="楷体" panose="02010609060101010101" pitchFamily="49" charset="-122"/>
              </a:rPr>
              <a:t>W</a:t>
            </a:r>
            <a:r>
              <a:rPr lang="en-US" altLang="zh-CN" b="0" i="0" dirty="0" err="1">
                <a:solidFill>
                  <a:srgbClr val="4D4D4D"/>
                </a:solidFill>
                <a:effectLst/>
                <a:latin typeface="楷体" panose="02010609060101010101" pitchFamily="49" charset="-122"/>
                <a:ea typeface="楷体" panose="02010609060101010101" pitchFamily="49" charset="-122"/>
              </a:rPr>
              <a:t>assertein</a:t>
            </a:r>
            <a:r>
              <a:rPr lang="zh-CN" altLang="en-US" b="0" i="0" dirty="0">
                <a:solidFill>
                  <a:srgbClr val="4D4D4D"/>
                </a:solidFill>
                <a:effectLst/>
                <a:latin typeface="楷体" panose="02010609060101010101" pitchFamily="49" charset="-122"/>
                <a:ea typeface="楷体" panose="02010609060101010101" pitchFamily="49" charset="-122"/>
              </a:rPr>
              <a:t>距离，或者采用</a:t>
            </a:r>
            <a:r>
              <a:rPr lang="en-US" altLang="zh-CN" b="0" i="0" dirty="0">
                <a:solidFill>
                  <a:srgbClr val="4D4D4D"/>
                </a:solidFill>
                <a:effectLst/>
                <a:latin typeface="楷体" panose="02010609060101010101" pitchFamily="49" charset="-122"/>
                <a:ea typeface="楷体" panose="02010609060101010101" pitchFamily="49" charset="-122"/>
              </a:rPr>
              <a:t>LSGAN</a:t>
            </a:r>
            <a:r>
              <a:rPr lang="zh-CN" altLang="en-US" b="0" i="0" dirty="0">
                <a:solidFill>
                  <a:srgbClr val="4D4D4D"/>
                </a:solidFill>
                <a:effectLst/>
                <a:latin typeface="楷体" panose="02010609060101010101" pitchFamily="49" charset="-122"/>
                <a:ea typeface="楷体" panose="02010609060101010101" pitchFamily="49" charset="-122"/>
              </a:rPr>
              <a:t>当中的</a:t>
            </a:r>
            <a:r>
              <a:rPr lang="en-US" altLang="zh-CN" b="0" i="0" dirty="0">
                <a:solidFill>
                  <a:srgbClr val="4D4D4D"/>
                </a:solidFill>
                <a:effectLst/>
                <a:latin typeface="楷体" panose="02010609060101010101" pitchFamily="49" charset="-122"/>
                <a:ea typeface="楷体" panose="02010609060101010101" pitchFamily="49" charset="-122"/>
              </a:rPr>
              <a:t>MSE</a:t>
            </a:r>
            <a:r>
              <a:rPr lang="zh-CN" altLang="en-US" b="0" i="0" dirty="0">
                <a:solidFill>
                  <a:srgbClr val="4D4D4D"/>
                </a:solidFill>
                <a:effectLst/>
                <a:latin typeface="楷体" panose="02010609060101010101" pitchFamily="49" charset="-122"/>
                <a:ea typeface="楷体" panose="02010609060101010101" pitchFamily="49" charset="-122"/>
              </a:rPr>
              <a:t>损失等等。</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而在图像生成领域，如果要追求极致的效果，可以考虑使用最新兴的</a:t>
            </a:r>
            <a:r>
              <a:rPr lang="en-US" altLang="zh-CN" dirty="0">
                <a:latin typeface="楷体" panose="02010609060101010101" pitchFamily="49" charset="-122"/>
                <a:ea typeface="楷体" panose="02010609060101010101" pitchFamily="49" charset="-122"/>
              </a:rPr>
              <a:t>StyleGan3</a:t>
            </a:r>
            <a:r>
              <a:rPr lang="zh-CN" altLang="en-US" dirty="0">
                <a:latin typeface="楷体" panose="02010609060101010101" pitchFamily="49" charset="-122"/>
                <a:ea typeface="楷体" panose="02010609060101010101" pitchFamily="49" charset="-122"/>
              </a:rPr>
              <a:t>模型。</a:t>
            </a:r>
            <a:r>
              <a:rPr lang="en-US" altLang="zh-CN" dirty="0">
                <a:latin typeface="楷体" panose="02010609060101010101" pitchFamily="49" charset="-122"/>
                <a:ea typeface="楷体" panose="02010609060101010101" pitchFamily="49" charset="-122"/>
              </a:rPr>
              <a:t>StyleGan3</a:t>
            </a:r>
            <a:r>
              <a:rPr lang="zh-CN" altLang="en-US" dirty="0">
                <a:latin typeface="楷体" panose="02010609060101010101" pitchFamily="49" charset="-122"/>
                <a:ea typeface="楷体" panose="02010609060101010101" pitchFamily="49" charset="-122"/>
              </a:rPr>
              <a:t>模型的效果极其优秀，其生成的图像甚至有一种真实的镜头感。具体的</a:t>
            </a:r>
            <a:r>
              <a:rPr lang="en-US" altLang="zh-CN" dirty="0">
                <a:latin typeface="楷体" panose="02010609060101010101" pitchFamily="49" charset="-122"/>
                <a:ea typeface="楷体" panose="02010609060101010101" pitchFamily="49" charset="-122"/>
              </a:rPr>
              <a:t>StyleGan3</a:t>
            </a:r>
            <a:r>
              <a:rPr lang="zh-CN" altLang="en-US" dirty="0">
                <a:latin typeface="楷体" panose="02010609060101010101" pitchFamily="49" charset="-122"/>
                <a:ea typeface="楷体" panose="02010609060101010101" pitchFamily="49" charset="-122"/>
              </a:rPr>
              <a:t>效果如下图所示。</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而在图像的真假识别方面，后续一方面可以考虑变换更多，强度更大的数据增强技术。另一方面可以考虑从图像的色彩本质解决问题，考虑基于</a:t>
            </a:r>
            <a:r>
              <a:rPr lang="en-US" altLang="zh-CN" dirty="0">
                <a:latin typeface="楷体" panose="02010609060101010101" pitchFamily="49" charset="-122"/>
                <a:ea typeface="楷体" panose="02010609060101010101" pitchFamily="49" charset="-122"/>
              </a:rPr>
              <a:t>spectrum</a:t>
            </a:r>
            <a:r>
              <a:rPr lang="zh-CN" altLang="en-US" dirty="0">
                <a:latin typeface="楷体" panose="02010609060101010101" pitchFamily="49" charset="-122"/>
                <a:ea typeface="楷体" panose="02010609060101010101" pitchFamily="49" charset="-122"/>
              </a:rPr>
              <a:t>光谱的鉴别方法，去解决这一类问题。</a:t>
            </a:r>
          </a:p>
        </p:txBody>
      </p:sp>
      <p:pic>
        <p:nvPicPr>
          <p:cNvPr id="8" name="图片 7">
            <a:extLst>
              <a:ext uri="{FF2B5EF4-FFF2-40B4-BE49-F238E27FC236}">
                <a16:creationId xmlns:a16="http://schemas.microsoft.com/office/drawing/2014/main" id="{3A71EC01-723B-73B4-CB75-95F33FE95B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1862" y="3522871"/>
            <a:ext cx="6402691" cy="3137319"/>
          </a:xfrm>
          <a:prstGeom prst="rect">
            <a:avLst/>
          </a:prstGeom>
        </p:spPr>
      </p:pic>
      <p:sp>
        <p:nvSpPr>
          <p:cNvPr id="5" name="文本框 4">
            <a:extLst>
              <a:ext uri="{FF2B5EF4-FFF2-40B4-BE49-F238E27FC236}">
                <a16:creationId xmlns:a16="http://schemas.microsoft.com/office/drawing/2014/main" id="{28F77D67-7888-5B18-0EBC-5EBC1B794EA0}"/>
              </a:ext>
            </a:extLst>
          </p:cNvPr>
          <p:cNvSpPr txBox="1"/>
          <p:nvPr/>
        </p:nvSpPr>
        <p:spPr>
          <a:xfrm>
            <a:off x="8222620" y="3762302"/>
            <a:ext cx="3217850" cy="2308324"/>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可以看到</a:t>
            </a:r>
            <a:r>
              <a:rPr lang="en-US" altLang="zh-CN" dirty="0">
                <a:latin typeface="楷体" panose="02010609060101010101" pitchFamily="49" charset="-122"/>
                <a:ea typeface="楷体" panose="02010609060101010101" pitchFamily="49" charset="-122"/>
              </a:rPr>
              <a:t>StyleGan3</a:t>
            </a:r>
            <a:r>
              <a:rPr lang="zh-CN" altLang="en-US" dirty="0">
                <a:latin typeface="楷体" panose="02010609060101010101" pitchFamily="49" charset="-122"/>
                <a:ea typeface="楷体" panose="02010609060101010101" pitchFamily="49" charset="-122"/>
              </a:rPr>
              <a:t>的效果十分逼真，其生成的海岸线图像甚至存在着很强的镜头感。奈何本人技术力有限，无法完成这一项技术，希望经过自己的探索和学习后，未来某天可以完成这一网络的构建以及</a:t>
            </a:r>
            <a:r>
              <a:rPr lang="en-US" altLang="zh-CN" dirty="0">
                <a:latin typeface="楷体" panose="02010609060101010101" pitchFamily="49" charset="-122"/>
                <a:ea typeface="楷体" panose="02010609060101010101" pitchFamily="49" charset="-122"/>
              </a:rPr>
              <a:t>StyleGan3</a:t>
            </a:r>
            <a:r>
              <a:rPr lang="zh-CN" altLang="en-US" dirty="0">
                <a:latin typeface="楷体" panose="02010609060101010101" pitchFamily="49" charset="-122"/>
                <a:ea typeface="楷体" panose="02010609060101010101" pitchFamily="49" charset="-122"/>
              </a:rPr>
              <a:t>的彻底复现。</a:t>
            </a:r>
          </a:p>
        </p:txBody>
      </p:sp>
    </p:spTree>
    <p:extLst>
      <p:ext uri="{BB962C8B-B14F-4D97-AF65-F5344CB8AC3E}">
        <p14:creationId xmlns:p14="http://schemas.microsoft.com/office/powerpoint/2010/main" val="4070064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1"/>
          <p:cNvSpPr/>
          <p:nvPr>
            <p:custDataLst>
              <p:tags r:id="rId2"/>
            </p:custDataLst>
          </p:nvPr>
        </p:nvSpPr>
        <p:spPr>
          <a:xfrm>
            <a:off x="0" y="4513006"/>
            <a:ext cx="2344994" cy="234499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直角三角形 2"/>
          <p:cNvSpPr/>
          <p:nvPr>
            <p:custDataLst>
              <p:tags r:id="rId3"/>
            </p:custDataLst>
          </p:nvPr>
        </p:nvSpPr>
        <p:spPr>
          <a:xfrm flipH="1">
            <a:off x="6351939" y="3519948"/>
            <a:ext cx="5840061" cy="3338052"/>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3" name="直接连接符 22"/>
          <p:cNvCxnSpPr/>
          <p:nvPr/>
        </p:nvCxnSpPr>
        <p:spPr>
          <a:xfrm flipV="1">
            <a:off x="2554898" y="3643630"/>
            <a:ext cx="7200000" cy="20955"/>
          </a:xfrm>
          <a:prstGeom prst="line">
            <a:avLst/>
          </a:prstGeom>
          <a:noFill/>
          <a:ln w="19050" cap="flat" cmpd="sng" algn="ctr">
            <a:solidFill>
              <a:srgbClr val="1A5AA1"/>
            </a:solidFill>
            <a:prstDash val="solid"/>
            <a:miter lim="800000"/>
          </a:ln>
          <a:effectLst/>
        </p:spPr>
      </p:cxnSp>
      <p:sp>
        <p:nvSpPr>
          <p:cNvPr id="2" name="文本框 1">
            <a:extLst>
              <a:ext uri="{FF2B5EF4-FFF2-40B4-BE49-F238E27FC236}">
                <a16:creationId xmlns:a16="http://schemas.microsoft.com/office/drawing/2014/main" id="{5A6B505E-3914-8DD0-729F-23461E760B3B}"/>
              </a:ext>
            </a:extLst>
          </p:cNvPr>
          <p:cNvSpPr txBox="1"/>
          <p:nvPr/>
        </p:nvSpPr>
        <p:spPr>
          <a:xfrm>
            <a:off x="3015426" y="2966565"/>
            <a:ext cx="6198376" cy="646331"/>
          </a:xfrm>
          <a:prstGeom prst="rect">
            <a:avLst/>
          </a:prstGeom>
          <a:noFill/>
        </p:spPr>
        <p:txBody>
          <a:bodyPr wrap="square" rtlCol="0">
            <a:spAutoFit/>
          </a:bodyPr>
          <a:lstStyle/>
          <a:p>
            <a:r>
              <a:rPr lang="zh-CN" altLang="en-US" sz="3200" dirty="0">
                <a:latin typeface="楷体" panose="02010609060101010101" pitchFamily="49" charset="-122"/>
                <a:ea typeface="楷体" panose="02010609060101010101" pitchFamily="49" charset="-122"/>
              </a:rPr>
              <a:t>       </a:t>
            </a:r>
            <a:r>
              <a:rPr lang="zh-CN" altLang="en-US" sz="3600" b="1" dirty="0">
                <a:solidFill>
                  <a:srgbClr val="0070C0"/>
                </a:solidFill>
                <a:latin typeface="楷体" panose="02010609060101010101" pitchFamily="49" charset="-122"/>
                <a:ea typeface="楷体" panose="02010609060101010101" pitchFamily="49" charset="-122"/>
              </a:rPr>
              <a:t>参考文献与网站</a:t>
            </a:r>
          </a:p>
        </p:txBody>
      </p:sp>
    </p:spTree>
    <p:custDataLst>
      <p:tags r:id="rId1"/>
    </p:custDataLst>
    <p:extLst>
      <p:ext uri="{BB962C8B-B14F-4D97-AF65-F5344CB8AC3E}">
        <p14:creationId xmlns:p14="http://schemas.microsoft.com/office/powerpoint/2010/main" val="2205100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参考文献与网站</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AAAF0AF0-76D8-D466-6D55-61F2A147FBBE}"/>
              </a:ext>
            </a:extLst>
          </p:cNvPr>
          <p:cNvSpPr txBox="1"/>
          <p:nvPr/>
        </p:nvSpPr>
        <p:spPr>
          <a:xfrm>
            <a:off x="1255896" y="1326229"/>
            <a:ext cx="10219475" cy="7571303"/>
          </a:xfrm>
          <a:prstGeom prst="rect">
            <a:avLst/>
          </a:prstGeom>
          <a:noFill/>
        </p:spPr>
        <p:txBody>
          <a:bodyPr wrap="square" rtlCol="0">
            <a:spAutoFit/>
          </a:bodyPr>
          <a:lstStyle/>
          <a:p>
            <a:pPr marL="285750" indent="-285750" algn="l">
              <a:buFont typeface="Arial" panose="020B0604020202020204" pitchFamily="34" charset="0"/>
              <a:buChar char="•"/>
            </a:pPr>
            <a:r>
              <a:rPr lang="en-US" altLang="zh-CN" b="1" i="0" dirty="0">
                <a:solidFill>
                  <a:srgbClr val="000000"/>
                </a:solidFill>
                <a:effectLst/>
                <a:latin typeface="Lucida Grande"/>
              </a:rPr>
              <a:t>Generative Adversarial </a:t>
            </a:r>
            <a:r>
              <a:rPr lang="en-US" altLang="zh-CN" b="1" i="0" dirty="0" err="1">
                <a:solidFill>
                  <a:srgbClr val="000000"/>
                </a:solidFill>
                <a:effectLst/>
                <a:latin typeface="Lucida Grande"/>
              </a:rPr>
              <a:t>Networks（</a:t>
            </a:r>
            <a:r>
              <a:rPr lang="en-US" altLang="zh-CN" b="1" i="0" dirty="0" err="1">
                <a:solidFill>
                  <a:srgbClr val="000000"/>
                </a:solidFill>
                <a:effectLst/>
                <a:latin typeface="Lucida Grande"/>
                <a:hlinkClick r:id="rId4"/>
              </a:rPr>
              <a:t>https</a:t>
            </a:r>
            <a:r>
              <a:rPr lang="en-US" altLang="zh-CN" b="1" i="0" dirty="0">
                <a:solidFill>
                  <a:srgbClr val="000000"/>
                </a:solidFill>
                <a:effectLst/>
                <a:latin typeface="Lucida Grande"/>
                <a:hlinkClick r:id="rId4"/>
              </a:rPr>
              <a:t>://arxiv.org/abs/1406.2661</a:t>
            </a:r>
            <a:r>
              <a:rPr lang="en-US" altLang="zh-CN" b="1" i="0" dirty="0">
                <a:solidFill>
                  <a:srgbClr val="000000"/>
                </a:solidFill>
                <a:effectLst/>
                <a:latin typeface="Lucida Grande"/>
              </a:rPr>
              <a:t>） </a:t>
            </a:r>
            <a:r>
              <a:rPr lang="en-US" altLang="zh-CN" b="0" i="0" u="none" strike="noStrike" dirty="0">
                <a:effectLst/>
                <a:latin typeface="Lucida Grande"/>
              </a:rPr>
              <a:t>Ian J. Goodfellow</a:t>
            </a:r>
            <a:r>
              <a:rPr lang="en-US" altLang="zh-CN" b="0" i="0" dirty="0">
                <a:solidFill>
                  <a:srgbClr val="000000"/>
                </a:solidFill>
                <a:effectLst/>
                <a:latin typeface="Lucida Grande"/>
              </a:rPr>
              <a:t>, </a:t>
            </a:r>
            <a:r>
              <a:rPr lang="en-US" altLang="zh-CN" b="0" i="0" u="none" strike="noStrike" dirty="0">
                <a:effectLst/>
                <a:latin typeface="Lucida Grande"/>
              </a:rPr>
              <a:t>Jean </a:t>
            </a:r>
            <a:r>
              <a:rPr lang="en-US" altLang="zh-CN" b="0" i="0" u="none" strike="noStrike" dirty="0" err="1">
                <a:effectLst/>
                <a:latin typeface="Lucida Grande"/>
              </a:rPr>
              <a:t>Pouget</a:t>
            </a:r>
            <a:r>
              <a:rPr lang="en-US" altLang="zh-CN" b="0" i="0" u="none" strike="noStrike" dirty="0">
                <a:effectLst/>
                <a:latin typeface="Lucida Grande"/>
              </a:rPr>
              <a:t>-Abadie</a:t>
            </a:r>
            <a:r>
              <a:rPr lang="en-US" altLang="zh-CN" b="0" i="0" dirty="0">
                <a:solidFill>
                  <a:srgbClr val="000000"/>
                </a:solidFill>
                <a:effectLst/>
                <a:latin typeface="Lucida Grande"/>
              </a:rPr>
              <a:t>, </a:t>
            </a:r>
            <a:r>
              <a:rPr lang="en-US" altLang="zh-CN" b="0" i="0" u="none" strike="noStrike" dirty="0">
                <a:effectLst/>
                <a:latin typeface="Lucida Grande"/>
              </a:rPr>
              <a:t>Mehdi Mirza</a:t>
            </a:r>
            <a:r>
              <a:rPr lang="zh-CN" altLang="en-US" b="0" i="0" u="none" strike="noStrike" dirty="0">
                <a:effectLst/>
                <a:latin typeface="Lucida Grande"/>
              </a:rPr>
              <a:t>等</a:t>
            </a:r>
            <a:endParaRPr lang="en-US" altLang="zh-CN" b="0" i="0" u="none" strike="noStrike" dirty="0">
              <a:effectLst/>
              <a:latin typeface="Lucida Grande"/>
            </a:endParaRPr>
          </a:p>
          <a:p>
            <a:pPr marL="285750" indent="-285750">
              <a:buFont typeface="Arial" panose="020B0604020202020204" pitchFamily="34" charset="0"/>
              <a:buChar char="•"/>
            </a:pPr>
            <a:r>
              <a:rPr lang="en-US" altLang="zh-CN" b="1" i="0" dirty="0">
                <a:solidFill>
                  <a:srgbClr val="000000"/>
                </a:solidFill>
                <a:effectLst/>
                <a:latin typeface="Lucida Grande"/>
              </a:rPr>
              <a:t>Unsupervised Representation Learning with Deep Convolutional Generative Adversarial </a:t>
            </a:r>
            <a:r>
              <a:rPr lang="en-US" altLang="zh-CN" b="1" i="0" dirty="0" err="1">
                <a:solidFill>
                  <a:srgbClr val="000000"/>
                </a:solidFill>
                <a:effectLst/>
                <a:latin typeface="Lucida Grande"/>
              </a:rPr>
              <a:t>Networks（</a:t>
            </a:r>
            <a:r>
              <a:rPr lang="en-US" altLang="zh-CN" b="1" i="0" dirty="0" err="1">
                <a:solidFill>
                  <a:srgbClr val="000000"/>
                </a:solidFill>
                <a:effectLst/>
                <a:latin typeface="Lucida Grande"/>
                <a:hlinkClick r:id="rId5"/>
              </a:rPr>
              <a:t>https</a:t>
            </a:r>
            <a:r>
              <a:rPr lang="en-US" altLang="zh-CN" b="1" i="0" dirty="0">
                <a:solidFill>
                  <a:srgbClr val="000000"/>
                </a:solidFill>
                <a:effectLst/>
                <a:latin typeface="Lucida Grande"/>
                <a:hlinkClick r:id="rId5"/>
              </a:rPr>
              <a:t>://arxiv.org/abs/1511.06434v2</a:t>
            </a:r>
            <a:r>
              <a:rPr lang="en-US" altLang="zh-CN" b="1" i="0" dirty="0">
                <a:solidFill>
                  <a:srgbClr val="000000"/>
                </a:solidFill>
                <a:effectLst/>
                <a:latin typeface="Lucida Grande"/>
              </a:rPr>
              <a:t>） </a:t>
            </a:r>
            <a:r>
              <a:rPr lang="en-US" altLang="zh-CN" b="0" i="0" u="sng" dirty="0">
                <a:effectLst/>
                <a:latin typeface="Lucida Grande"/>
              </a:rPr>
              <a:t>Alec Radford</a:t>
            </a:r>
            <a:r>
              <a:rPr lang="en-US" altLang="zh-CN" b="0" i="0" dirty="0">
                <a:solidFill>
                  <a:srgbClr val="000000"/>
                </a:solidFill>
                <a:effectLst/>
                <a:latin typeface="Lucida Grande"/>
              </a:rPr>
              <a:t>, </a:t>
            </a:r>
            <a:r>
              <a:rPr lang="en-US" altLang="zh-CN" b="0" i="0" u="none" strike="noStrike" dirty="0">
                <a:effectLst/>
                <a:latin typeface="Lucida Grande"/>
              </a:rPr>
              <a:t>Luke Metz</a:t>
            </a:r>
            <a:r>
              <a:rPr lang="en-US" altLang="zh-CN" b="0" i="0" dirty="0">
                <a:solidFill>
                  <a:srgbClr val="000000"/>
                </a:solidFill>
                <a:effectLst/>
                <a:latin typeface="Lucida Grande"/>
              </a:rPr>
              <a:t>, </a:t>
            </a:r>
            <a:r>
              <a:rPr lang="en-US" altLang="zh-CN" b="0" i="0" u="none" strike="noStrike" dirty="0" err="1">
                <a:effectLst/>
                <a:latin typeface="Lucida Grande"/>
              </a:rPr>
              <a:t>Soumith</a:t>
            </a:r>
            <a:r>
              <a:rPr lang="en-US" altLang="zh-CN" b="0" i="0" u="none" strike="noStrike" dirty="0">
                <a:effectLst/>
                <a:latin typeface="Lucida Grande"/>
              </a:rPr>
              <a:t> </a:t>
            </a:r>
            <a:r>
              <a:rPr lang="en-US" altLang="zh-CN" b="0" i="0" u="none" strike="noStrike" dirty="0" err="1">
                <a:effectLst/>
                <a:latin typeface="Lucida Grande"/>
              </a:rPr>
              <a:t>Chintala</a:t>
            </a:r>
            <a:endParaRPr lang="en-US" altLang="zh-CN" b="0" i="0" u="none" strike="noStrike" dirty="0">
              <a:effectLst/>
              <a:latin typeface="Lucida Grande"/>
            </a:endParaRPr>
          </a:p>
          <a:p>
            <a:pPr marL="285750" indent="-285750">
              <a:buFont typeface="Arial" panose="020B0604020202020204" pitchFamily="34" charset="0"/>
              <a:buChar char="•"/>
            </a:pPr>
            <a:r>
              <a:rPr lang="en-US" altLang="zh-CN" b="1" i="0" dirty="0">
                <a:solidFill>
                  <a:srgbClr val="000000"/>
                </a:solidFill>
                <a:effectLst/>
                <a:latin typeface="Lucida Grande"/>
              </a:rPr>
              <a:t>CNN-generated images are surprisingly easy to spot... for </a:t>
            </a:r>
            <a:r>
              <a:rPr lang="en-US" altLang="zh-CN" b="1" i="0" dirty="0" err="1">
                <a:solidFill>
                  <a:srgbClr val="000000"/>
                </a:solidFill>
                <a:effectLst/>
                <a:latin typeface="Lucida Grande"/>
              </a:rPr>
              <a:t>now（</a:t>
            </a:r>
            <a:r>
              <a:rPr lang="en-US" altLang="zh-CN" b="1" i="0" dirty="0" err="1">
                <a:solidFill>
                  <a:srgbClr val="000000"/>
                </a:solidFill>
                <a:effectLst/>
                <a:latin typeface="Lucida Grande"/>
                <a:hlinkClick r:id="rId6"/>
              </a:rPr>
              <a:t>https</a:t>
            </a:r>
            <a:r>
              <a:rPr lang="en-US" altLang="zh-CN" b="1" i="0" dirty="0">
                <a:solidFill>
                  <a:srgbClr val="000000"/>
                </a:solidFill>
                <a:effectLst/>
                <a:latin typeface="Lucida Grande"/>
                <a:hlinkClick r:id="rId6"/>
              </a:rPr>
              <a:t>://arxiv.org/abs/1912.11035v1</a:t>
            </a:r>
            <a:r>
              <a:rPr lang="en-US" altLang="zh-CN" b="1" i="0" dirty="0">
                <a:solidFill>
                  <a:srgbClr val="000000"/>
                </a:solidFill>
                <a:effectLst/>
                <a:latin typeface="Lucida Grande"/>
              </a:rPr>
              <a:t>） </a:t>
            </a:r>
            <a:r>
              <a:rPr lang="nl-NL" altLang="zh-CN" b="0" i="0" u="none" strike="noStrike" dirty="0">
                <a:effectLst/>
                <a:latin typeface="Lucida Grande"/>
              </a:rPr>
              <a:t>Sheng-Yu Wang</a:t>
            </a:r>
            <a:r>
              <a:rPr lang="nl-NL" altLang="zh-CN" b="0" i="0" dirty="0">
                <a:solidFill>
                  <a:srgbClr val="000000"/>
                </a:solidFill>
                <a:effectLst/>
                <a:latin typeface="Lucida Grande"/>
              </a:rPr>
              <a:t>, </a:t>
            </a:r>
            <a:r>
              <a:rPr lang="nl-NL" altLang="zh-CN" b="0" i="0" u="none" strike="noStrike" dirty="0">
                <a:effectLst/>
                <a:latin typeface="Lucida Grande"/>
              </a:rPr>
              <a:t>Oliver Wang</a:t>
            </a:r>
            <a:r>
              <a:rPr lang="nl-NL" altLang="zh-CN" b="0" i="0" dirty="0">
                <a:solidFill>
                  <a:srgbClr val="000000"/>
                </a:solidFill>
                <a:effectLst/>
                <a:latin typeface="Lucida Grande"/>
              </a:rPr>
              <a:t>, </a:t>
            </a:r>
            <a:r>
              <a:rPr lang="nl-NL" altLang="zh-CN" b="0" i="0" u="none" strike="noStrike" dirty="0">
                <a:effectLst/>
                <a:latin typeface="Lucida Grande"/>
              </a:rPr>
              <a:t>Richard Zhang</a:t>
            </a:r>
            <a:r>
              <a:rPr lang="zh-CN" altLang="en-US" b="0" i="0" u="none" strike="noStrike" dirty="0">
                <a:effectLst/>
                <a:latin typeface="Lucida Grande"/>
              </a:rPr>
              <a:t>等</a:t>
            </a:r>
            <a:endParaRPr lang="en-US" altLang="zh-CN" b="0" i="0" u="none" strike="noStrike" dirty="0">
              <a:effectLst/>
              <a:latin typeface="Lucida Grande"/>
            </a:endParaRPr>
          </a:p>
          <a:p>
            <a:pPr marL="285750" indent="-285750">
              <a:buFont typeface="Arial" panose="020B0604020202020204" pitchFamily="34" charset="0"/>
              <a:buChar char="•"/>
            </a:pPr>
            <a:r>
              <a:rPr lang="en-US" altLang="zh-CN" b="1" i="0" dirty="0">
                <a:solidFill>
                  <a:srgbClr val="000000"/>
                </a:solidFill>
                <a:effectLst/>
                <a:latin typeface="Lucida Grande"/>
              </a:rPr>
              <a:t>Very Deep Convolutional Networks for Large-Scale Image </a:t>
            </a:r>
            <a:r>
              <a:rPr lang="en-US" altLang="zh-CN" b="1" i="0" dirty="0" err="1">
                <a:solidFill>
                  <a:srgbClr val="000000"/>
                </a:solidFill>
                <a:effectLst/>
                <a:latin typeface="Lucida Grande"/>
              </a:rPr>
              <a:t>Recognition（</a:t>
            </a:r>
            <a:r>
              <a:rPr lang="en-US" altLang="zh-CN" b="1" i="0" dirty="0" err="1">
                <a:solidFill>
                  <a:srgbClr val="000000"/>
                </a:solidFill>
                <a:effectLst/>
                <a:latin typeface="Lucida Grande"/>
                <a:hlinkClick r:id="rId7"/>
              </a:rPr>
              <a:t>https</a:t>
            </a:r>
            <a:r>
              <a:rPr lang="en-US" altLang="zh-CN" b="1" i="0" dirty="0">
                <a:solidFill>
                  <a:srgbClr val="000000"/>
                </a:solidFill>
                <a:effectLst/>
                <a:latin typeface="Lucida Grande"/>
                <a:hlinkClick r:id="rId7"/>
              </a:rPr>
              <a:t>://arxiv.org/abs/1409.1556v6</a:t>
            </a:r>
            <a:r>
              <a:rPr lang="en-US" altLang="zh-CN" b="1" i="0" dirty="0">
                <a:solidFill>
                  <a:srgbClr val="000000"/>
                </a:solidFill>
                <a:effectLst/>
                <a:latin typeface="Lucida Grande"/>
              </a:rPr>
              <a:t>）  </a:t>
            </a:r>
            <a:r>
              <a:rPr lang="en-US" altLang="zh-CN" b="0" i="0" u="none" strike="noStrike" dirty="0">
                <a:effectLst/>
                <a:latin typeface="Lucida Grande"/>
              </a:rPr>
              <a:t>Karen </a:t>
            </a:r>
            <a:r>
              <a:rPr lang="en-US" altLang="zh-CN" b="0" i="0" u="none" strike="noStrike" dirty="0" err="1">
                <a:effectLst/>
                <a:latin typeface="Lucida Grande"/>
              </a:rPr>
              <a:t>Simonyan</a:t>
            </a:r>
            <a:r>
              <a:rPr lang="en-US" altLang="zh-CN" b="0" i="0" dirty="0">
                <a:solidFill>
                  <a:srgbClr val="000000"/>
                </a:solidFill>
                <a:effectLst/>
                <a:latin typeface="Lucida Grande"/>
              </a:rPr>
              <a:t>, </a:t>
            </a:r>
            <a:r>
              <a:rPr lang="en-US" altLang="zh-CN" b="0" i="0" u="none" strike="noStrike" dirty="0">
                <a:effectLst/>
                <a:latin typeface="Lucida Grande"/>
              </a:rPr>
              <a:t>Andrew Zisserman</a:t>
            </a:r>
          </a:p>
          <a:p>
            <a:pPr marL="285750" indent="-285750">
              <a:buFont typeface="Arial" panose="020B0604020202020204" pitchFamily="34" charset="0"/>
              <a:buChar char="•"/>
            </a:pPr>
            <a:r>
              <a:rPr lang="en-US" altLang="zh-CN" b="1" i="0" dirty="0">
                <a:solidFill>
                  <a:srgbClr val="000000"/>
                </a:solidFill>
                <a:effectLst/>
                <a:latin typeface="Lucida Grande"/>
              </a:rPr>
              <a:t>Progressive Growing of GANs for Improved Quality, Stability, and </a:t>
            </a:r>
            <a:r>
              <a:rPr lang="en-US" altLang="zh-CN" b="1" i="0" dirty="0" err="1">
                <a:solidFill>
                  <a:srgbClr val="000000"/>
                </a:solidFill>
                <a:effectLst/>
                <a:latin typeface="Lucida Grande"/>
              </a:rPr>
              <a:t>Variation（</a:t>
            </a:r>
            <a:r>
              <a:rPr lang="en-US" altLang="zh-CN" b="1" i="0" dirty="0" err="1">
                <a:solidFill>
                  <a:srgbClr val="000000"/>
                </a:solidFill>
                <a:effectLst/>
                <a:latin typeface="Lucida Grande"/>
                <a:hlinkClick r:id="rId8"/>
              </a:rPr>
              <a:t>https</a:t>
            </a:r>
            <a:r>
              <a:rPr lang="en-US" altLang="zh-CN" b="1" i="0" dirty="0">
                <a:solidFill>
                  <a:srgbClr val="000000"/>
                </a:solidFill>
                <a:effectLst/>
                <a:latin typeface="Lucida Grande"/>
                <a:hlinkClick r:id="rId8"/>
              </a:rPr>
              <a:t>://arxiv.org/abs/1710.10196v3</a:t>
            </a:r>
            <a:r>
              <a:rPr lang="en-US" altLang="zh-CN" b="1" i="0" dirty="0">
                <a:solidFill>
                  <a:srgbClr val="000000"/>
                </a:solidFill>
                <a:effectLst/>
                <a:latin typeface="Lucida Grande"/>
              </a:rPr>
              <a:t>） </a:t>
            </a:r>
            <a:r>
              <a:rPr lang="fi-FI" altLang="zh-CN" b="0" i="0" u="none" strike="noStrike" dirty="0">
                <a:effectLst/>
                <a:latin typeface="Lucida Grande"/>
              </a:rPr>
              <a:t>Tero Karras</a:t>
            </a:r>
            <a:r>
              <a:rPr lang="fi-FI" altLang="zh-CN" b="0" i="0" dirty="0">
                <a:solidFill>
                  <a:srgbClr val="000000"/>
                </a:solidFill>
                <a:effectLst/>
                <a:latin typeface="Lucida Grande"/>
              </a:rPr>
              <a:t>, </a:t>
            </a:r>
            <a:r>
              <a:rPr lang="fi-FI" altLang="zh-CN" b="0" i="0" u="none" strike="noStrike" dirty="0">
                <a:effectLst/>
                <a:latin typeface="Lucida Grande"/>
              </a:rPr>
              <a:t>Timo Aila</a:t>
            </a:r>
            <a:r>
              <a:rPr lang="fi-FI" altLang="zh-CN" b="0" i="0" dirty="0">
                <a:solidFill>
                  <a:srgbClr val="000000"/>
                </a:solidFill>
                <a:effectLst/>
                <a:latin typeface="Lucida Grande"/>
              </a:rPr>
              <a:t>, </a:t>
            </a:r>
            <a:r>
              <a:rPr lang="fi-FI" altLang="zh-CN" b="0" i="0" u="none" strike="noStrike" dirty="0">
                <a:effectLst/>
                <a:latin typeface="Lucida Grande"/>
              </a:rPr>
              <a:t>Samuli Laine</a:t>
            </a:r>
            <a:r>
              <a:rPr lang="zh-CN" altLang="en-US" b="0" i="0" u="none" strike="noStrike" dirty="0">
                <a:effectLst/>
                <a:latin typeface="Lucida Grande"/>
              </a:rPr>
              <a:t>等</a:t>
            </a:r>
            <a:endParaRPr lang="en-US" altLang="zh-CN" b="0" i="0" u="none" strike="noStrike" dirty="0">
              <a:effectLst/>
              <a:latin typeface="Lucida Grande"/>
            </a:endParaRPr>
          </a:p>
          <a:p>
            <a:pPr marL="285750" indent="-285750">
              <a:buFont typeface="Arial" panose="020B0604020202020204" pitchFamily="34" charset="0"/>
              <a:buChar char="•"/>
            </a:pPr>
            <a:r>
              <a:rPr lang="en-US" altLang="zh-CN" b="1" i="0" dirty="0">
                <a:solidFill>
                  <a:srgbClr val="000000"/>
                </a:solidFill>
                <a:effectLst/>
                <a:latin typeface="Lucida Grande"/>
              </a:rPr>
              <a:t>Improved Training of Wasserstein </a:t>
            </a:r>
            <a:r>
              <a:rPr lang="en-US" altLang="zh-CN" b="1" i="0" dirty="0" err="1">
                <a:solidFill>
                  <a:srgbClr val="000000"/>
                </a:solidFill>
                <a:effectLst/>
                <a:latin typeface="Lucida Grande"/>
              </a:rPr>
              <a:t>GANs（</a:t>
            </a:r>
            <a:r>
              <a:rPr lang="en-US" altLang="zh-CN" b="1" i="0" dirty="0" err="1">
                <a:solidFill>
                  <a:srgbClr val="000000"/>
                </a:solidFill>
                <a:effectLst/>
                <a:latin typeface="Lucida Grande"/>
                <a:hlinkClick r:id="rId9"/>
              </a:rPr>
              <a:t>https</a:t>
            </a:r>
            <a:r>
              <a:rPr lang="en-US" altLang="zh-CN" b="1" i="0" dirty="0">
                <a:solidFill>
                  <a:srgbClr val="000000"/>
                </a:solidFill>
                <a:effectLst/>
                <a:latin typeface="Lucida Grande"/>
                <a:hlinkClick r:id="rId9"/>
              </a:rPr>
              <a:t>://arxiv.org/abs/1704.00028v3</a:t>
            </a:r>
            <a:r>
              <a:rPr lang="en-US" altLang="zh-CN" b="1" i="0" dirty="0">
                <a:solidFill>
                  <a:srgbClr val="000000"/>
                </a:solidFill>
                <a:effectLst/>
                <a:latin typeface="Lucida Grande"/>
              </a:rPr>
              <a:t>） </a:t>
            </a:r>
          </a:p>
          <a:p>
            <a:r>
              <a:rPr lang="en-US" altLang="zh-CN" b="1" dirty="0">
                <a:solidFill>
                  <a:srgbClr val="000000"/>
                </a:solidFill>
                <a:latin typeface="Lucida Grande"/>
              </a:rPr>
              <a:t>     </a:t>
            </a:r>
            <a:r>
              <a:rPr lang="sv-SE" altLang="zh-CN" b="0" i="0" u="none" strike="noStrike" dirty="0">
                <a:effectLst/>
                <a:latin typeface="Lucida Grande"/>
              </a:rPr>
              <a:t>Ishaan Gulrajani</a:t>
            </a:r>
            <a:r>
              <a:rPr lang="sv-SE" altLang="zh-CN" b="0" i="0" dirty="0">
                <a:solidFill>
                  <a:srgbClr val="000000"/>
                </a:solidFill>
                <a:effectLst/>
                <a:latin typeface="Lucida Grande"/>
              </a:rPr>
              <a:t>, </a:t>
            </a:r>
            <a:r>
              <a:rPr lang="sv-SE" altLang="zh-CN" b="0" i="0" u="none" strike="noStrike" dirty="0">
                <a:effectLst/>
                <a:latin typeface="Lucida Grande"/>
              </a:rPr>
              <a:t>Faruk Ahmed</a:t>
            </a:r>
            <a:r>
              <a:rPr lang="sv-SE" altLang="zh-CN" b="0" i="0" dirty="0">
                <a:solidFill>
                  <a:srgbClr val="000000"/>
                </a:solidFill>
                <a:effectLst/>
                <a:latin typeface="Lucida Grande"/>
              </a:rPr>
              <a:t>, </a:t>
            </a:r>
            <a:r>
              <a:rPr lang="sv-SE" altLang="zh-CN" b="0" i="0" u="none" strike="noStrike" dirty="0">
                <a:effectLst/>
                <a:latin typeface="Lucida Grande"/>
              </a:rPr>
              <a:t>Martin Arjovsky</a:t>
            </a:r>
            <a:r>
              <a:rPr lang="zh-CN" altLang="en-US" b="0" i="0" u="none" strike="noStrike" dirty="0">
                <a:effectLst/>
                <a:latin typeface="Lucida Grande"/>
              </a:rPr>
              <a:t>等</a:t>
            </a:r>
            <a:endParaRPr lang="en-US" altLang="zh-CN" b="0" i="0" u="none" strike="noStrike" dirty="0">
              <a:effectLst/>
              <a:latin typeface="Lucida Grande"/>
            </a:endParaRPr>
          </a:p>
          <a:p>
            <a:pPr marL="285750" indent="-285750">
              <a:buFont typeface="Arial" panose="020B0604020202020204" pitchFamily="34" charset="0"/>
              <a:buChar char="•"/>
            </a:pPr>
            <a:r>
              <a:rPr lang="zh-CN" altLang="en-US" b="0" i="0" dirty="0">
                <a:solidFill>
                  <a:srgbClr val="333333"/>
                </a:solidFill>
                <a:effectLst/>
                <a:latin typeface="Arial" panose="020B0604020202020204" pitchFamily="34" charset="0"/>
              </a:rPr>
              <a:t>基于改进</a:t>
            </a:r>
            <a:r>
              <a:rPr lang="en-US" altLang="zh-CN" b="0" i="0" dirty="0">
                <a:solidFill>
                  <a:srgbClr val="333333"/>
                </a:solidFill>
                <a:effectLst/>
                <a:latin typeface="Arial" panose="020B0604020202020204" pitchFamily="34" charset="0"/>
              </a:rPr>
              <a:t>DCGAN</a:t>
            </a:r>
            <a:r>
              <a:rPr lang="zh-CN" altLang="en-US" b="0" i="0" dirty="0">
                <a:solidFill>
                  <a:srgbClr val="333333"/>
                </a:solidFill>
                <a:effectLst/>
                <a:latin typeface="Arial" panose="020B0604020202020204" pitchFamily="34" charset="0"/>
              </a:rPr>
              <a:t>的数据增强方法（</a:t>
            </a:r>
            <a:r>
              <a:rPr lang="en-US" altLang="zh-CN" dirty="0">
                <a:hlinkClick r:id="rId10"/>
              </a:rPr>
              <a:t>Data augmentation method based on improved deep convolutional generative adversarial networks (joca.cn)</a:t>
            </a:r>
            <a:r>
              <a:rPr lang="zh-CN" altLang="en-US" b="0" i="0" dirty="0">
                <a:solidFill>
                  <a:srgbClr val="333333"/>
                </a:solidFill>
                <a:effectLst/>
                <a:latin typeface="Arial" panose="020B0604020202020204" pitchFamily="34" charset="0"/>
              </a:rPr>
              <a:t>）</a:t>
            </a:r>
            <a:r>
              <a:rPr lang="zh-CN" altLang="en-US" b="0" i="0" u="none" strike="noStrike" dirty="0">
                <a:solidFill>
                  <a:srgbClr val="333333"/>
                </a:solidFill>
                <a:effectLst/>
                <a:latin typeface="Arial" panose="020B0604020202020204" pitchFamily="34" charset="0"/>
              </a:rPr>
              <a:t>甘岚</a:t>
            </a:r>
            <a:r>
              <a:rPr lang="en-US" altLang="zh-CN" b="0" i="0" dirty="0">
                <a:solidFill>
                  <a:srgbClr val="333333"/>
                </a:solidFill>
                <a:effectLst/>
                <a:latin typeface="Arial" panose="020B0604020202020204" pitchFamily="34" charset="0"/>
              </a:rPr>
              <a:t>, </a:t>
            </a:r>
            <a:r>
              <a:rPr lang="zh-CN" altLang="en-US" b="0" i="0" u="none" strike="noStrike" dirty="0">
                <a:solidFill>
                  <a:srgbClr val="333333"/>
                </a:solidFill>
                <a:effectLst/>
                <a:latin typeface="Arial" panose="020B0604020202020204" pitchFamily="34" charset="0"/>
              </a:rPr>
              <a:t>沈鸿飞</a:t>
            </a:r>
            <a:r>
              <a:rPr lang="en-US" altLang="zh-CN" b="0" i="0" dirty="0">
                <a:solidFill>
                  <a:srgbClr val="333333"/>
                </a:solidFill>
                <a:effectLst/>
                <a:latin typeface="Arial" panose="020B0604020202020204" pitchFamily="34" charset="0"/>
              </a:rPr>
              <a:t>, </a:t>
            </a:r>
            <a:r>
              <a:rPr lang="zh-CN" altLang="en-US" b="0" i="0" u="none" strike="noStrike" dirty="0">
                <a:solidFill>
                  <a:srgbClr val="333333"/>
                </a:solidFill>
                <a:effectLst/>
                <a:latin typeface="Arial" panose="020B0604020202020204" pitchFamily="34" charset="0"/>
              </a:rPr>
              <a:t>王瑶等</a:t>
            </a:r>
            <a:endParaRPr lang="zh-CN" altLang="en-US" b="0" i="0" dirty="0">
              <a:solidFill>
                <a:srgbClr val="333333"/>
              </a:solidFill>
              <a:effectLst/>
              <a:latin typeface="Arial" panose="020B0604020202020204" pitchFamily="34" charset="0"/>
            </a:endParaRPr>
          </a:p>
          <a:p>
            <a:pPr marL="285750" indent="-285750">
              <a:buFont typeface="Arial" panose="020B0604020202020204" pitchFamily="34" charset="0"/>
              <a:buChar char="•"/>
            </a:pPr>
            <a:r>
              <a:rPr lang="en-US" altLang="zh-CN" b="1" i="0" dirty="0">
                <a:solidFill>
                  <a:srgbClr val="000000"/>
                </a:solidFill>
                <a:effectLst/>
                <a:latin typeface="Lucida Grande"/>
              </a:rPr>
              <a:t>Alias-Free Generative Adversarial </a:t>
            </a:r>
            <a:r>
              <a:rPr lang="en-US" altLang="zh-CN" b="1" i="0" dirty="0" err="1">
                <a:solidFill>
                  <a:srgbClr val="000000"/>
                </a:solidFill>
                <a:effectLst/>
                <a:latin typeface="Lucida Grande"/>
              </a:rPr>
              <a:t>Networks（</a:t>
            </a:r>
            <a:r>
              <a:rPr lang="en-US" altLang="zh-CN" b="1" i="0" dirty="0" err="1">
                <a:solidFill>
                  <a:srgbClr val="000000"/>
                </a:solidFill>
                <a:effectLst/>
                <a:latin typeface="Lucida Grande"/>
                <a:hlinkClick r:id="rId11"/>
              </a:rPr>
              <a:t>https</a:t>
            </a:r>
            <a:r>
              <a:rPr lang="en-US" altLang="zh-CN" b="1" i="0" dirty="0">
                <a:solidFill>
                  <a:srgbClr val="000000"/>
                </a:solidFill>
                <a:effectLst/>
                <a:latin typeface="Lucida Grande"/>
                <a:hlinkClick r:id="rId11"/>
              </a:rPr>
              <a:t>://arxiv.org/abs/2106.12423v4</a:t>
            </a:r>
            <a:r>
              <a:rPr lang="en-US" altLang="zh-CN" b="1" i="0" dirty="0">
                <a:solidFill>
                  <a:srgbClr val="000000"/>
                </a:solidFill>
                <a:effectLst/>
                <a:latin typeface="Lucida Grande"/>
              </a:rPr>
              <a:t>） </a:t>
            </a:r>
          </a:p>
          <a:p>
            <a:r>
              <a:rPr lang="en-US" altLang="zh-CN" b="1" dirty="0">
                <a:solidFill>
                  <a:srgbClr val="000000"/>
                </a:solidFill>
                <a:latin typeface="Lucida Grande"/>
              </a:rPr>
              <a:t>     </a:t>
            </a:r>
            <a:r>
              <a:rPr lang="fi-FI" altLang="zh-CN" b="0" i="0" u="none" strike="noStrike" dirty="0">
                <a:effectLst/>
                <a:latin typeface="Lucida Grande"/>
              </a:rPr>
              <a:t>Tero Karras</a:t>
            </a:r>
            <a:r>
              <a:rPr lang="fi-FI" altLang="zh-CN" b="0" i="0" dirty="0">
                <a:solidFill>
                  <a:srgbClr val="000000"/>
                </a:solidFill>
                <a:effectLst/>
                <a:latin typeface="Lucida Grande"/>
              </a:rPr>
              <a:t>, </a:t>
            </a:r>
            <a:r>
              <a:rPr lang="fi-FI" altLang="zh-CN" b="0" i="0" u="none" strike="noStrike" dirty="0">
                <a:effectLst/>
                <a:latin typeface="Lucida Grande"/>
              </a:rPr>
              <a:t>Miika Aittala</a:t>
            </a:r>
            <a:r>
              <a:rPr lang="fi-FI" altLang="zh-CN" b="0" i="0" dirty="0">
                <a:solidFill>
                  <a:srgbClr val="000000"/>
                </a:solidFill>
                <a:effectLst/>
                <a:latin typeface="Lucida Grande"/>
              </a:rPr>
              <a:t>, </a:t>
            </a:r>
            <a:r>
              <a:rPr lang="fi-FI" altLang="zh-CN" b="0" i="0" u="none" strike="noStrike" dirty="0">
                <a:effectLst/>
                <a:latin typeface="Lucida Grande"/>
              </a:rPr>
              <a:t>Samuli Laine</a:t>
            </a:r>
            <a:r>
              <a:rPr lang="zh-CN" altLang="en-US" b="0" i="0" u="none" strike="noStrike" dirty="0">
                <a:effectLst/>
                <a:latin typeface="Lucida Grande"/>
              </a:rPr>
              <a:t>等</a:t>
            </a:r>
            <a:endParaRPr lang="en-US" altLang="zh-CN" b="0" i="0" u="none" strike="noStrike" dirty="0">
              <a:effectLst/>
              <a:latin typeface="Lucida Grande"/>
            </a:endParaRPr>
          </a:p>
          <a:p>
            <a:pPr marL="285750" indent="-285750">
              <a:buFont typeface="Arial" panose="020B0604020202020204" pitchFamily="34" charset="0"/>
              <a:buChar char="•"/>
            </a:pPr>
            <a:r>
              <a:rPr lang="en-US" altLang="zh-CN" b="1" i="0" dirty="0">
                <a:solidFill>
                  <a:srgbClr val="000000"/>
                </a:solidFill>
                <a:effectLst/>
                <a:latin typeface="Lucida Grande"/>
              </a:rPr>
              <a:t>GAN</a:t>
            </a:r>
            <a:r>
              <a:rPr lang="zh-CN" altLang="en-US" b="1" i="0" dirty="0">
                <a:solidFill>
                  <a:srgbClr val="000000"/>
                </a:solidFill>
                <a:effectLst/>
                <a:latin typeface="Lucida Grande"/>
              </a:rPr>
              <a:t>实战    </a:t>
            </a:r>
            <a:r>
              <a:rPr lang="fi-FI" altLang="zh-CN" dirty="0">
                <a:solidFill>
                  <a:srgbClr val="000000"/>
                </a:solidFill>
                <a:latin typeface="Lucida Grande"/>
              </a:rPr>
              <a:t>Jakub Langr, Vladimir Bok</a:t>
            </a:r>
          </a:p>
          <a:p>
            <a:pPr marL="285750" indent="-285750">
              <a:buFont typeface="Arial" panose="020B0604020202020204" pitchFamily="34" charset="0"/>
              <a:buChar char="•"/>
            </a:pPr>
            <a:r>
              <a:rPr lang="fi-FI" altLang="zh-CN" b="1" i="0" dirty="0">
                <a:solidFill>
                  <a:srgbClr val="000000"/>
                </a:solidFill>
                <a:effectLst/>
                <a:latin typeface="Lucida Grande"/>
              </a:rPr>
              <a:t>Pytorch</a:t>
            </a:r>
            <a:r>
              <a:rPr lang="zh-CN" altLang="en-US" b="1" i="0" dirty="0">
                <a:solidFill>
                  <a:srgbClr val="000000"/>
                </a:solidFill>
                <a:effectLst/>
                <a:latin typeface="Lucida Grande"/>
              </a:rPr>
              <a:t>生成对抗网络编程    </a:t>
            </a:r>
            <a:r>
              <a:rPr lang="fi-FI" altLang="zh-CN" dirty="0">
                <a:solidFill>
                  <a:srgbClr val="000000"/>
                </a:solidFill>
                <a:latin typeface="Lucida Grande"/>
              </a:rPr>
              <a:t>Tariq Rashid</a:t>
            </a:r>
          </a:p>
          <a:p>
            <a:pPr marL="285750" indent="-285750">
              <a:buFont typeface="Arial" panose="020B0604020202020204" pitchFamily="34" charset="0"/>
              <a:buChar char="•"/>
            </a:pPr>
            <a:r>
              <a:rPr lang="fi-FI" altLang="zh-CN" b="1" i="0" dirty="0">
                <a:solidFill>
                  <a:srgbClr val="000000"/>
                </a:solidFill>
                <a:effectLst/>
                <a:latin typeface="Lucida Grande"/>
              </a:rPr>
              <a:t>Python</a:t>
            </a:r>
            <a:r>
              <a:rPr lang="zh-CN" altLang="en-US" b="1" i="0" dirty="0">
                <a:solidFill>
                  <a:srgbClr val="000000"/>
                </a:solidFill>
                <a:effectLst/>
                <a:latin typeface="Lucida Grande"/>
              </a:rPr>
              <a:t>深度学习  </a:t>
            </a:r>
            <a:r>
              <a:rPr lang="fi-FI" altLang="zh-CN" dirty="0">
                <a:solidFill>
                  <a:srgbClr val="000000"/>
                </a:solidFill>
                <a:latin typeface="Lucida Grande"/>
              </a:rPr>
              <a:t>Francois Chollet</a:t>
            </a:r>
            <a:endParaRPr lang="en-US" altLang="zh-CN" b="1" i="0" dirty="0">
              <a:solidFill>
                <a:srgbClr val="000000"/>
              </a:solidFill>
              <a:effectLst/>
              <a:latin typeface="Lucida Grande"/>
            </a:endParaRPr>
          </a:p>
          <a:p>
            <a:pPr marL="285750" indent="-285750">
              <a:buFont typeface="Arial" panose="020B0604020202020204" pitchFamily="34" charset="0"/>
              <a:buChar char="•"/>
            </a:pPr>
            <a:endParaRPr lang="en-US" altLang="zh-CN" b="1" i="0" dirty="0">
              <a:solidFill>
                <a:srgbClr val="000000"/>
              </a:solidFill>
              <a:effectLst/>
              <a:latin typeface="Lucida Grande"/>
            </a:endParaRPr>
          </a:p>
          <a:p>
            <a:pPr marL="285750" indent="-285750">
              <a:buFont typeface="Arial" panose="020B0604020202020204" pitchFamily="34" charset="0"/>
              <a:buChar char="•"/>
            </a:pPr>
            <a:endParaRPr lang="en-US" altLang="zh-CN" b="0" i="0" u="none" strike="noStrike" dirty="0">
              <a:effectLst/>
              <a:latin typeface="Lucida Grande"/>
            </a:endParaRPr>
          </a:p>
          <a:p>
            <a:pPr marL="285750" indent="-285750">
              <a:buFont typeface="Arial" panose="020B0604020202020204" pitchFamily="34" charset="0"/>
              <a:buChar char="•"/>
            </a:pPr>
            <a:endParaRPr lang="en-US" altLang="zh-CN" b="1" i="0" dirty="0">
              <a:solidFill>
                <a:srgbClr val="000000"/>
              </a:solidFill>
              <a:effectLst/>
              <a:latin typeface="Lucida Grande"/>
            </a:endParaRPr>
          </a:p>
          <a:p>
            <a:pPr marL="285750" indent="-285750">
              <a:buFont typeface="Arial" panose="020B0604020202020204" pitchFamily="34" charset="0"/>
              <a:buChar char="•"/>
            </a:pPr>
            <a:endParaRPr lang="en-US" altLang="zh-CN" b="0" i="0" u="none" strike="noStrike" dirty="0">
              <a:effectLst/>
              <a:latin typeface="Lucida Grande"/>
            </a:endParaRPr>
          </a:p>
          <a:p>
            <a:pPr marL="285750" indent="-285750">
              <a:buFont typeface="Arial" panose="020B0604020202020204" pitchFamily="34" charset="0"/>
              <a:buChar char="•"/>
            </a:pPr>
            <a:endParaRPr lang="en-US" altLang="zh-CN" b="1" i="0" dirty="0">
              <a:solidFill>
                <a:srgbClr val="000000"/>
              </a:solidFill>
              <a:effectLst/>
              <a:latin typeface="Lucida Grande"/>
            </a:endParaRPr>
          </a:p>
          <a:p>
            <a:pPr marL="285750" indent="-285750">
              <a:buFont typeface="Arial" panose="020B0604020202020204" pitchFamily="34" charset="0"/>
              <a:buChar char="•"/>
            </a:pPr>
            <a:endParaRPr lang="en-US" altLang="zh-CN" b="1" i="0" dirty="0">
              <a:solidFill>
                <a:srgbClr val="000000"/>
              </a:solidFill>
              <a:effectLst/>
              <a:latin typeface="Lucida Grande"/>
            </a:endParaRPr>
          </a:p>
          <a:p>
            <a:pPr marL="285750" indent="-285750">
              <a:buFont typeface="Arial" panose="020B0604020202020204" pitchFamily="34" charset="0"/>
              <a:buChar char="•"/>
            </a:pPr>
            <a:endParaRPr lang="en-US" altLang="zh-CN" b="1" i="0" dirty="0">
              <a:solidFill>
                <a:srgbClr val="000000"/>
              </a:solidFill>
              <a:effectLst/>
              <a:latin typeface="Lucida Grande"/>
            </a:endParaRPr>
          </a:p>
          <a:p>
            <a:pPr marL="285750" indent="-285750" algn="l">
              <a:buFont typeface="Arial" panose="020B0604020202020204" pitchFamily="34" charset="0"/>
              <a:buChar char="•"/>
            </a:pPr>
            <a:endParaRPr lang="en-US" altLang="zh-CN" b="1" i="0" dirty="0">
              <a:solidFill>
                <a:srgbClr val="000000"/>
              </a:solidFill>
              <a:effectLst/>
              <a:latin typeface="Lucida Grande"/>
            </a:endParaRPr>
          </a:p>
        </p:txBody>
      </p:sp>
    </p:spTree>
    <p:extLst>
      <p:ext uri="{BB962C8B-B14F-4D97-AF65-F5344CB8AC3E}">
        <p14:creationId xmlns:p14="http://schemas.microsoft.com/office/powerpoint/2010/main" val="980205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参考文献与网站</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8A645278-646D-919C-B0ED-0989B2BBB4A6}"/>
              </a:ext>
            </a:extLst>
          </p:cNvPr>
          <p:cNvSpPr txBox="1"/>
          <p:nvPr/>
        </p:nvSpPr>
        <p:spPr>
          <a:xfrm>
            <a:off x="1381539" y="1100059"/>
            <a:ext cx="10356573" cy="6463308"/>
          </a:xfrm>
          <a:prstGeom prst="rect">
            <a:avLst/>
          </a:prstGeom>
          <a:noFill/>
        </p:spPr>
        <p:txBody>
          <a:bodyPr wrap="square" rtlCol="0">
            <a:spAutoFit/>
          </a:bodyPr>
          <a:lstStyle/>
          <a:p>
            <a:r>
              <a:rPr lang="zh-CN" altLang="en-US" dirty="0"/>
              <a:t>数据导入部分的框架借鉴：</a:t>
            </a:r>
            <a:endParaRPr lang="en-US" altLang="zh-CN" dirty="0"/>
          </a:p>
          <a:p>
            <a:r>
              <a:rPr lang="en-US" altLang="zh-CN" dirty="0">
                <a:hlinkClick r:id="rId4"/>
              </a:rPr>
              <a:t>https://blog.csdn.net/qq_20095389/article/details/89027141</a:t>
            </a:r>
            <a:endParaRPr lang="en-US" altLang="zh-CN" dirty="0"/>
          </a:p>
          <a:p>
            <a:r>
              <a:rPr lang="en-US" altLang="zh-CN" dirty="0">
                <a:hlinkClick r:id="rId5"/>
              </a:rPr>
              <a:t>https://blog.csdn.net/weixin_43917574/article/details/114440810</a:t>
            </a:r>
            <a:endParaRPr lang="en-US" altLang="zh-CN" dirty="0"/>
          </a:p>
          <a:p>
            <a:r>
              <a:rPr lang="en-US" altLang="zh-CN" dirty="0">
                <a:hlinkClick r:id="rId6"/>
              </a:rPr>
              <a:t>https://github.com/a312863063/seeprettyface-generator-wanghong</a:t>
            </a:r>
            <a:r>
              <a:rPr lang="en-US" altLang="zh-CN" dirty="0"/>
              <a:t> （</a:t>
            </a:r>
            <a:r>
              <a:rPr lang="zh-CN" altLang="en-US" dirty="0"/>
              <a:t>项目代码</a:t>
            </a:r>
            <a:r>
              <a:rPr lang="en-US" altLang="zh-CN" dirty="0"/>
              <a:t>）</a:t>
            </a:r>
          </a:p>
          <a:p>
            <a:r>
              <a:rPr lang="zh-CN" altLang="en-US" dirty="0"/>
              <a:t>关于</a:t>
            </a:r>
            <a:r>
              <a:rPr lang="en-US" altLang="zh-CN" dirty="0"/>
              <a:t>BGR</a:t>
            </a:r>
            <a:r>
              <a:rPr lang="zh-CN" altLang="en-US" dirty="0"/>
              <a:t>图片格式参考以及</a:t>
            </a:r>
            <a:r>
              <a:rPr lang="en-US" altLang="zh-CN" i="0" dirty="0" err="1">
                <a:solidFill>
                  <a:srgbClr val="222226"/>
                </a:solidFill>
                <a:effectLst/>
                <a:latin typeface="PingFang SC"/>
              </a:rPr>
              <a:t>opencv</a:t>
            </a:r>
            <a:r>
              <a:rPr lang="en-US" altLang="zh-CN" i="0" dirty="0">
                <a:solidFill>
                  <a:srgbClr val="222226"/>
                </a:solidFill>
                <a:effectLst/>
                <a:latin typeface="PingFang SC"/>
              </a:rPr>
              <a:t>-python</a:t>
            </a:r>
            <a:r>
              <a:rPr lang="zh-CN" altLang="en-US" i="0" dirty="0">
                <a:solidFill>
                  <a:srgbClr val="222226"/>
                </a:solidFill>
                <a:effectLst/>
                <a:latin typeface="PingFang SC"/>
              </a:rPr>
              <a:t>的</a:t>
            </a:r>
            <a:r>
              <a:rPr lang="en-US" altLang="zh-CN" i="0" dirty="0">
                <a:solidFill>
                  <a:srgbClr val="222226"/>
                </a:solidFill>
                <a:effectLst/>
                <a:latin typeface="PingFang SC"/>
              </a:rPr>
              <a:t>RGB</a:t>
            </a:r>
            <a:r>
              <a:rPr lang="zh-CN" altLang="en-US" i="0" dirty="0">
                <a:solidFill>
                  <a:srgbClr val="222226"/>
                </a:solidFill>
                <a:effectLst/>
                <a:latin typeface="PingFang SC"/>
              </a:rPr>
              <a:t>与</a:t>
            </a:r>
            <a:r>
              <a:rPr lang="en-US" altLang="zh-CN" i="0" dirty="0">
                <a:solidFill>
                  <a:srgbClr val="222226"/>
                </a:solidFill>
                <a:effectLst/>
                <a:latin typeface="PingFang SC"/>
              </a:rPr>
              <a:t>BGR</a:t>
            </a:r>
            <a:r>
              <a:rPr lang="zh-CN" altLang="en-US" i="0" dirty="0">
                <a:solidFill>
                  <a:srgbClr val="222226"/>
                </a:solidFill>
                <a:effectLst/>
                <a:latin typeface="PingFang SC"/>
              </a:rPr>
              <a:t>互转：</a:t>
            </a:r>
            <a:endParaRPr lang="en-US" altLang="zh-CN" i="0" dirty="0">
              <a:solidFill>
                <a:srgbClr val="222226"/>
              </a:solidFill>
              <a:effectLst/>
              <a:latin typeface="PingFang SC"/>
            </a:endParaRPr>
          </a:p>
          <a:p>
            <a:r>
              <a:rPr lang="en-US" altLang="zh-CN" i="0" dirty="0">
                <a:solidFill>
                  <a:srgbClr val="222226"/>
                </a:solidFill>
                <a:effectLst/>
                <a:latin typeface="PingFang SC"/>
                <a:hlinkClick r:id="rId7"/>
              </a:rPr>
              <a:t>https://blog.csdn.net/qq_27871973/article/details/96724270#</a:t>
            </a:r>
            <a:endParaRPr lang="en-US" altLang="zh-CN" dirty="0">
              <a:solidFill>
                <a:srgbClr val="222226"/>
              </a:solidFill>
              <a:latin typeface="PingFang SC"/>
            </a:endParaRPr>
          </a:p>
          <a:p>
            <a:r>
              <a:rPr lang="en-US" altLang="zh-CN" i="0" dirty="0">
                <a:solidFill>
                  <a:srgbClr val="222226"/>
                </a:solidFill>
                <a:effectLst/>
                <a:latin typeface="PingFang SC"/>
                <a:hlinkClick r:id="rId8"/>
              </a:rPr>
              <a:t>https://blog.csdn.net/qingfengxd1/article/details/109449041</a:t>
            </a:r>
            <a:endParaRPr lang="en-US" altLang="zh-CN" i="0" dirty="0">
              <a:solidFill>
                <a:srgbClr val="222226"/>
              </a:solidFill>
              <a:effectLst/>
              <a:latin typeface="PingFang SC"/>
            </a:endParaRPr>
          </a:p>
          <a:p>
            <a:r>
              <a:rPr lang="zh-CN" altLang="en-US" i="0" dirty="0">
                <a:solidFill>
                  <a:srgbClr val="222226"/>
                </a:solidFill>
                <a:effectLst/>
                <a:latin typeface="PingFang SC"/>
              </a:rPr>
              <a:t>图像归一化：</a:t>
            </a:r>
            <a:endParaRPr lang="en-US" altLang="zh-CN" i="0" dirty="0">
              <a:solidFill>
                <a:srgbClr val="222226"/>
              </a:solidFill>
              <a:effectLst/>
              <a:latin typeface="PingFang SC"/>
            </a:endParaRPr>
          </a:p>
          <a:p>
            <a:r>
              <a:rPr lang="en-US" altLang="zh-CN" i="0" dirty="0">
                <a:solidFill>
                  <a:srgbClr val="222226"/>
                </a:solidFill>
                <a:effectLst/>
                <a:latin typeface="PingFang SC"/>
                <a:hlinkClick r:id="rId9"/>
              </a:rPr>
              <a:t>https://blog.csdn.net/u011754972/article/details/118579029</a:t>
            </a:r>
            <a:endParaRPr lang="en-US" altLang="zh-CN" i="0" dirty="0">
              <a:solidFill>
                <a:srgbClr val="222226"/>
              </a:solidFill>
              <a:effectLst/>
              <a:latin typeface="PingFang SC"/>
            </a:endParaRPr>
          </a:p>
          <a:p>
            <a:r>
              <a:rPr lang="zh-CN" altLang="en-US" i="0" dirty="0">
                <a:solidFill>
                  <a:srgbClr val="222226"/>
                </a:solidFill>
                <a:effectLst/>
                <a:latin typeface="PingFang SC"/>
              </a:rPr>
              <a:t>关于优化器的选择：</a:t>
            </a:r>
            <a:endParaRPr lang="en-US" altLang="zh-CN" i="0" dirty="0">
              <a:solidFill>
                <a:srgbClr val="222226"/>
              </a:solidFill>
              <a:effectLst/>
              <a:latin typeface="PingFang SC"/>
            </a:endParaRPr>
          </a:p>
          <a:p>
            <a:r>
              <a:rPr lang="en-US" altLang="zh-CN" i="0" dirty="0">
                <a:solidFill>
                  <a:srgbClr val="222226"/>
                </a:solidFill>
                <a:effectLst/>
                <a:latin typeface="PingFang SC"/>
                <a:hlinkClick r:id="rId10"/>
              </a:rPr>
              <a:t>https://zhuanlan.zhihu.com/p/32698042</a:t>
            </a:r>
            <a:endParaRPr lang="en-US" altLang="zh-CN" dirty="0">
              <a:solidFill>
                <a:srgbClr val="222226"/>
              </a:solidFill>
              <a:latin typeface="PingFang SC"/>
            </a:endParaRPr>
          </a:p>
          <a:p>
            <a:r>
              <a:rPr lang="zh-CN" altLang="en-US" i="0" dirty="0">
                <a:solidFill>
                  <a:srgbClr val="222226"/>
                </a:solidFill>
                <a:effectLst/>
                <a:latin typeface="PingFang SC"/>
              </a:rPr>
              <a:t>关于</a:t>
            </a:r>
            <a:r>
              <a:rPr lang="en-US" altLang="zh-CN" i="0" dirty="0" err="1">
                <a:solidFill>
                  <a:srgbClr val="222226"/>
                </a:solidFill>
                <a:effectLst/>
                <a:latin typeface="PingFang SC"/>
              </a:rPr>
              <a:t>Tensorflow.GradientType</a:t>
            </a:r>
            <a:r>
              <a:rPr lang="en-US" altLang="zh-CN" i="0" dirty="0">
                <a:solidFill>
                  <a:srgbClr val="222226"/>
                </a:solidFill>
                <a:effectLst/>
                <a:latin typeface="PingFang SC"/>
              </a:rPr>
              <a:t>():</a:t>
            </a:r>
          </a:p>
          <a:p>
            <a:r>
              <a:rPr lang="en-US" altLang="zh-CN" i="0" dirty="0">
                <a:solidFill>
                  <a:srgbClr val="222226"/>
                </a:solidFill>
                <a:effectLst/>
                <a:latin typeface="PingFang SC"/>
                <a:hlinkClick r:id="rId11"/>
              </a:rPr>
              <a:t>https://blog.csdn.net/Asdas_/article/details/105011438</a:t>
            </a:r>
            <a:endParaRPr lang="en-US" altLang="zh-CN" dirty="0">
              <a:solidFill>
                <a:srgbClr val="222226"/>
              </a:solidFill>
              <a:latin typeface="PingFang SC"/>
            </a:endParaRPr>
          </a:p>
          <a:p>
            <a:r>
              <a:rPr lang="en-US" altLang="zh-CN" i="0" dirty="0">
                <a:solidFill>
                  <a:srgbClr val="222226"/>
                </a:solidFill>
                <a:effectLst/>
                <a:latin typeface="PingFang SC"/>
              </a:rPr>
              <a:t>WGAN</a:t>
            </a:r>
            <a:r>
              <a:rPr lang="zh-CN" altLang="en-US" i="0" dirty="0">
                <a:solidFill>
                  <a:srgbClr val="222226"/>
                </a:solidFill>
                <a:effectLst/>
                <a:latin typeface="PingFang SC"/>
              </a:rPr>
              <a:t>代码与梯度约束参考：</a:t>
            </a:r>
            <a:endParaRPr lang="en-US" altLang="zh-CN" i="0" dirty="0">
              <a:solidFill>
                <a:srgbClr val="222226"/>
              </a:solidFill>
              <a:effectLst/>
              <a:latin typeface="PingFang SC"/>
            </a:endParaRPr>
          </a:p>
          <a:p>
            <a:r>
              <a:rPr lang="en-US" altLang="zh-CN" i="0" dirty="0">
                <a:solidFill>
                  <a:srgbClr val="222226"/>
                </a:solidFill>
                <a:effectLst/>
                <a:latin typeface="PingFang SC"/>
                <a:hlinkClick r:id="rId12"/>
              </a:rPr>
              <a:t>https://github.com/igul222/improved_wgan_training</a:t>
            </a:r>
            <a:endParaRPr lang="en-US" altLang="zh-CN" dirty="0">
              <a:solidFill>
                <a:srgbClr val="222226"/>
              </a:solidFill>
              <a:latin typeface="PingFang SC"/>
            </a:endParaRPr>
          </a:p>
          <a:p>
            <a:r>
              <a:rPr lang="en-US" altLang="zh-CN" i="0" dirty="0">
                <a:solidFill>
                  <a:srgbClr val="222226"/>
                </a:solidFill>
                <a:effectLst/>
                <a:latin typeface="PingFang SC"/>
                <a:hlinkClick r:id="rId13"/>
              </a:rPr>
              <a:t>https://www.jianshu.com/p/e8e1bb5b3af8</a:t>
            </a:r>
            <a:endParaRPr lang="en-US" altLang="zh-CN" i="0" dirty="0">
              <a:solidFill>
                <a:srgbClr val="222226"/>
              </a:solidFill>
              <a:effectLst/>
              <a:latin typeface="PingFang SC"/>
            </a:endParaRPr>
          </a:p>
          <a:p>
            <a:r>
              <a:rPr lang="en-US" altLang="zh-CN" i="0" dirty="0">
                <a:solidFill>
                  <a:srgbClr val="222226"/>
                </a:solidFill>
                <a:effectLst/>
                <a:latin typeface="PingFang SC"/>
                <a:hlinkClick r:id="rId14"/>
              </a:rPr>
              <a:t>https://www.cnblogs.com/ai-learning-blogs/p/13730487.html</a:t>
            </a:r>
            <a:endParaRPr lang="en-US" altLang="zh-CN" dirty="0">
              <a:solidFill>
                <a:srgbClr val="222226"/>
              </a:solidFill>
              <a:latin typeface="PingFang SC"/>
            </a:endParaRPr>
          </a:p>
          <a:p>
            <a:r>
              <a:rPr lang="zh-CN" altLang="en-US" i="0" dirty="0">
                <a:solidFill>
                  <a:srgbClr val="222226"/>
                </a:solidFill>
                <a:effectLst/>
                <a:latin typeface="PingFang SC"/>
              </a:rPr>
              <a:t>关于</a:t>
            </a:r>
            <a:r>
              <a:rPr lang="en-US" altLang="zh-CN" i="0" dirty="0">
                <a:solidFill>
                  <a:srgbClr val="222226"/>
                </a:solidFill>
                <a:effectLst/>
                <a:latin typeface="PingFang SC"/>
              </a:rPr>
              <a:t>GAN</a:t>
            </a:r>
            <a:r>
              <a:rPr lang="zh-CN" altLang="en-US" i="0" dirty="0">
                <a:solidFill>
                  <a:srgbClr val="222226"/>
                </a:solidFill>
                <a:effectLst/>
                <a:latin typeface="PingFang SC"/>
              </a:rPr>
              <a:t>的原理介绍：</a:t>
            </a:r>
            <a:endParaRPr lang="en-US" altLang="zh-CN" i="0" dirty="0">
              <a:solidFill>
                <a:srgbClr val="222226"/>
              </a:solidFill>
              <a:effectLst/>
              <a:latin typeface="PingFang SC"/>
            </a:endParaRPr>
          </a:p>
          <a:p>
            <a:r>
              <a:rPr lang="en-US" altLang="zh-CN" i="0" dirty="0">
                <a:solidFill>
                  <a:srgbClr val="222226"/>
                </a:solidFill>
                <a:effectLst/>
                <a:latin typeface="PingFang SC"/>
                <a:hlinkClick r:id="rId15"/>
              </a:rPr>
              <a:t>https://blog.csdn.net/Sakura55/article/details/81512600</a:t>
            </a:r>
            <a:endParaRPr lang="en-US" altLang="zh-CN" dirty="0">
              <a:solidFill>
                <a:srgbClr val="222226"/>
              </a:solidFill>
              <a:latin typeface="PingFang SC"/>
            </a:endParaRPr>
          </a:p>
          <a:p>
            <a:endParaRPr lang="zh-CN" altLang="en-US" i="0" dirty="0">
              <a:solidFill>
                <a:srgbClr val="222226"/>
              </a:solidFill>
              <a:effectLst/>
              <a:latin typeface="PingFang SC"/>
            </a:endParaRP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489606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6070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pitchFamily="49" charset="-122"/>
                <a:ea typeface="楷体" panose="02010609060101010101" pitchFamily="49" charset="-122"/>
              </a:rPr>
              <a:t>参考文献与网站</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8A645278-646D-919C-B0ED-0989B2BBB4A6}"/>
              </a:ext>
            </a:extLst>
          </p:cNvPr>
          <p:cNvSpPr txBox="1"/>
          <p:nvPr/>
        </p:nvSpPr>
        <p:spPr>
          <a:xfrm>
            <a:off x="1352525" y="1100059"/>
            <a:ext cx="10356573" cy="5632311"/>
          </a:xfrm>
          <a:prstGeom prst="rect">
            <a:avLst/>
          </a:prstGeom>
          <a:noFill/>
        </p:spPr>
        <p:txBody>
          <a:bodyPr wrap="square" rtlCol="0">
            <a:spAutoFit/>
          </a:bodyPr>
          <a:lstStyle/>
          <a:p>
            <a:r>
              <a:rPr lang="en-US" altLang="zh-CN" dirty="0" err="1"/>
              <a:t>DCGan</a:t>
            </a:r>
            <a:r>
              <a:rPr lang="zh-CN" altLang="en-US" dirty="0"/>
              <a:t>论文详解：</a:t>
            </a:r>
            <a:endParaRPr lang="en-US" altLang="zh-CN" dirty="0"/>
          </a:p>
          <a:p>
            <a:r>
              <a:rPr lang="en-US" altLang="zh-CN" dirty="0">
                <a:solidFill>
                  <a:schemeClr val="accent1">
                    <a:lumMod val="75000"/>
                  </a:schemeClr>
                </a:solidFill>
              </a:rPr>
              <a:t>https://zhuanlan.zhihu.com/p/83630387</a:t>
            </a:r>
          </a:p>
          <a:p>
            <a:r>
              <a:rPr lang="en-US" altLang="zh-CN" dirty="0">
                <a:solidFill>
                  <a:schemeClr val="accent1">
                    <a:lumMod val="75000"/>
                  </a:schemeClr>
                </a:solidFill>
              </a:rPr>
              <a:t>https://zhuanlan.zhihu.com/p/40126869</a:t>
            </a:r>
          </a:p>
          <a:p>
            <a:r>
              <a:rPr lang="en-US" altLang="zh-CN" dirty="0">
                <a:hlinkClick r:id="rId4"/>
              </a:rPr>
              <a:t>https://zhuanlan.zhihu.com/p/47301710</a:t>
            </a:r>
            <a:endParaRPr lang="en-US" altLang="zh-CN" dirty="0"/>
          </a:p>
          <a:p>
            <a:r>
              <a:rPr lang="zh-CN" altLang="en-US" dirty="0"/>
              <a:t>一些项目代码参考：</a:t>
            </a:r>
            <a:endParaRPr lang="en-US" altLang="zh-CN" dirty="0"/>
          </a:p>
          <a:p>
            <a:r>
              <a:rPr lang="en-US" altLang="zh-CN" dirty="0">
                <a:hlinkClick r:id="rId5"/>
              </a:rPr>
              <a:t>GitHub - </a:t>
            </a:r>
            <a:r>
              <a:rPr lang="en-US" altLang="zh-CN" dirty="0" err="1">
                <a:hlinkClick r:id="rId5"/>
              </a:rPr>
              <a:t>tensorlayer</a:t>
            </a:r>
            <a:r>
              <a:rPr lang="en-US" altLang="zh-CN" dirty="0">
                <a:hlinkClick r:id="rId5"/>
              </a:rPr>
              <a:t>/</a:t>
            </a:r>
            <a:r>
              <a:rPr lang="en-US" altLang="zh-CN" dirty="0" err="1">
                <a:hlinkClick r:id="rId5"/>
              </a:rPr>
              <a:t>dcgan</a:t>
            </a:r>
            <a:r>
              <a:rPr lang="en-US" altLang="zh-CN" dirty="0">
                <a:hlinkClick r:id="rId5"/>
              </a:rPr>
              <a:t>: The Simplest DCGAN Implementation</a:t>
            </a:r>
            <a:endParaRPr lang="en-US" altLang="zh-CN" dirty="0"/>
          </a:p>
          <a:p>
            <a:r>
              <a:rPr lang="en-US" altLang="zh-CN" dirty="0">
                <a:hlinkClick r:id="rId6"/>
              </a:rPr>
              <a:t>GitHub - mapa17/DCGAN: Deep Convolutional Generative Adversarial Networks trained on the </a:t>
            </a:r>
            <a:r>
              <a:rPr lang="en-US" altLang="zh-CN" dirty="0" err="1">
                <a:hlinkClick r:id="rId6"/>
              </a:rPr>
              <a:t>isic</a:t>
            </a:r>
            <a:r>
              <a:rPr lang="en-US" altLang="zh-CN" dirty="0">
                <a:hlinkClick r:id="rId6"/>
              </a:rPr>
              <a:t> dataset</a:t>
            </a:r>
            <a:endParaRPr lang="en-US" altLang="zh-CN" dirty="0"/>
          </a:p>
          <a:p>
            <a:r>
              <a:rPr lang="en-US" altLang="zh-CN" dirty="0">
                <a:hlinkClick r:id="rId7"/>
              </a:rPr>
              <a:t>GitHub - </a:t>
            </a:r>
            <a:r>
              <a:rPr lang="en-US" altLang="zh-CN" dirty="0" err="1">
                <a:hlinkClick r:id="rId7"/>
              </a:rPr>
              <a:t>darr</a:t>
            </a:r>
            <a:r>
              <a:rPr lang="en-US" altLang="zh-CN" dirty="0">
                <a:hlinkClick r:id="rId7"/>
              </a:rPr>
              <a:t>/DCGAN: </a:t>
            </a:r>
            <a:r>
              <a:rPr lang="en-US" altLang="zh-CN" dirty="0" err="1">
                <a:hlinkClick r:id="rId7"/>
              </a:rPr>
              <a:t>Imeplement</a:t>
            </a:r>
            <a:r>
              <a:rPr lang="en-US" altLang="zh-CN" dirty="0">
                <a:hlinkClick r:id="rId7"/>
              </a:rPr>
              <a:t> of DCGAN</a:t>
            </a:r>
            <a:endParaRPr lang="en-US" altLang="zh-CN" dirty="0"/>
          </a:p>
          <a:p>
            <a:r>
              <a:rPr lang="en-US" altLang="zh-CN" dirty="0">
                <a:hlinkClick r:id="rId8"/>
              </a:rPr>
              <a:t>GitHub - </a:t>
            </a:r>
            <a:r>
              <a:rPr lang="en-US" altLang="zh-CN" dirty="0" err="1">
                <a:hlinkClick r:id="rId8"/>
              </a:rPr>
              <a:t>HaoRan</a:t>
            </a:r>
            <a:r>
              <a:rPr lang="en-US" altLang="zh-CN" dirty="0">
                <a:hlinkClick r:id="rId8"/>
              </a:rPr>
              <a:t>-hash/DCGAN: Generate flowers, cartoon head, </a:t>
            </a:r>
            <a:r>
              <a:rPr lang="en-US" altLang="zh-CN" dirty="0" err="1">
                <a:hlinkClick r:id="rId8"/>
              </a:rPr>
              <a:t>celeba</a:t>
            </a:r>
            <a:r>
              <a:rPr lang="en-US" altLang="zh-CN" dirty="0">
                <a:hlinkClick r:id="rId8"/>
              </a:rPr>
              <a:t> faces</a:t>
            </a:r>
            <a:endParaRPr lang="en-US" altLang="zh-CN" dirty="0"/>
          </a:p>
          <a:p>
            <a:r>
              <a:rPr lang="en-US" altLang="zh-CN" dirty="0" err="1"/>
              <a:t>Wgan</a:t>
            </a:r>
            <a:r>
              <a:rPr lang="zh-CN" altLang="en-US" dirty="0"/>
              <a:t>项目参考（梯度约束）：</a:t>
            </a:r>
            <a:endParaRPr lang="en-US" altLang="zh-CN" dirty="0"/>
          </a:p>
          <a:p>
            <a:r>
              <a:rPr lang="en-US" altLang="zh-CN" dirty="0">
                <a:hlinkClick r:id="rId9"/>
              </a:rPr>
              <a:t>GitHub - </a:t>
            </a:r>
            <a:r>
              <a:rPr lang="en-US" altLang="zh-CN" dirty="0" err="1">
                <a:hlinkClick r:id="rId9"/>
              </a:rPr>
              <a:t>ChengBinJin</a:t>
            </a:r>
            <a:r>
              <a:rPr lang="en-US" altLang="zh-CN" dirty="0">
                <a:hlinkClick r:id="rId9"/>
              </a:rPr>
              <a:t>/WGAN-TensorFlow: Wasserstein GAN TensorFlow Implementation</a:t>
            </a:r>
            <a:endParaRPr lang="en-US" altLang="zh-CN" dirty="0"/>
          </a:p>
          <a:p>
            <a:r>
              <a:rPr lang="en-US" altLang="zh-CN" dirty="0">
                <a:hlinkClick r:id="rId10"/>
              </a:rPr>
              <a:t>GitHub - </a:t>
            </a:r>
            <a:r>
              <a:rPr lang="en-US" altLang="zh-CN" dirty="0" err="1">
                <a:hlinkClick r:id="rId10"/>
              </a:rPr>
              <a:t>martinarjovsky</a:t>
            </a:r>
            <a:r>
              <a:rPr lang="en-US" altLang="zh-CN" dirty="0">
                <a:hlinkClick r:id="rId10"/>
              </a:rPr>
              <a:t>/</a:t>
            </a:r>
            <a:r>
              <a:rPr lang="en-US" altLang="zh-CN" dirty="0" err="1">
                <a:hlinkClick r:id="rId10"/>
              </a:rPr>
              <a:t>WassersteinGAN</a:t>
            </a:r>
            <a:endParaRPr lang="en-US" altLang="zh-CN" dirty="0"/>
          </a:p>
          <a:p>
            <a:r>
              <a:rPr lang="en-US" altLang="zh-CN" i="0" dirty="0">
                <a:solidFill>
                  <a:srgbClr val="222226"/>
                </a:solidFill>
                <a:effectLst/>
                <a:latin typeface="PingFang SC"/>
              </a:rPr>
              <a:t>VGG</a:t>
            </a:r>
            <a:r>
              <a:rPr lang="zh-CN" altLang="en-US" i="0" dirty="0">
                <a:solidFill>
                  <a:srgbClr val="222226"/>
                </a:solidFill>
                <a:effectLst/>
                <a:latin typeface="PingFang SC"/>
              </a:rPr>
              <a:t>项目参考：</a:t>
            </a:r>
            <a:endParaRPr lang="en-US" altLang="zh-CN" i="0" dirty="0">
              <a:solidFill>
                <a:srgbClr val="222226"/>
              </a:solidFill>
              <a:effectLst/>
              <a:latin typeface="PingFang SC"/>
            </a:endParaRPr>
          </a:p>
          <a:p>
            <a:r>
              <a:rPr lang="en-US" altLang="zh-CN" dirty="0">
                <a:hlinkClick r:id="rId11"/>
              </a:rPr>
              <a:t>GitHub - </a:t>
            </a:r>
            <a:r>
              <a:rPr lang="en-US" altLang="zh-CN" dirty="0" err="1">
                <a:hlinkClick r:id="rId11"/>
              </a:rPr>
              <a:t>machrisaa</a:t>
            </a:r>
            <a:r>
              <a:rPr lang="en-US" altLang="zh-CN" dirty="0">
                <a:hlinkClick r:id="rId11"/>
              </a:rPr>
              <a:t>/</a:t>
            </a:r>
            <a:r>
              <a:rPr lang="en-US" altLang="zh-CN" dirty="0" err="1">
                <a:hlinkClick r:id="rId11"/>
              </a:rPr>
              <a:t>tensorflow-vgg</a:t>
            </a:r>
            <a:r>
              <a:rPr lang="en-US" altLang="zh-CN" dirty="0">
                <a:hlinkClick r:id="rId11"/>
              </a:rPr>
              <a:t>: VGG19 and VGG16 on</a:t>
            </a:r>
            <a:endParaRPr lang="en-US" altLang="zh-CN" dirty="0"/>
          </a:p>
          <a:p>
            <a:r>
              <a:rPr lang="en-US" altLang="zh-CN" dirty="0"/>
              <a:t>VGG</a:t>
            </a:r>
            <a:r>
              <a:rPr lang="zh-CN" altLang="en-US" dirty="0"/>
              <a:t>论文详解：</a:t>
            </a:r>
            <a:endParaRPr lang="en-US" altLang="zh-CN" dirty="0"/>
          </a:p>
          <a:p>
            <a:r>
              <a:rPr lang="en-US" altLang="zh-CN" dirty="0">
                <a:solidFill>
                  <a:schemeClr val="accent1">
                    <a:lumMod val="75000"/>
                  </a:schemeClr>
                </a:solidFill>
                <a:hlinkClick r:id="rId12"/>
              </a:rPr>
              <a:t>https://zhuanlan.zhihu.com/p/460777014</a:t>
            </a:r>
            <a:endParaRPr lang="en-US" altLang="zh-CN" dirty="0">
              <a:solidFill>
                <a:schemeClr val="accent1">
                  <a:lumMod val="75000"/>
                </a:schemeClr>
              </a:solidFill>
            </a:endParaRPr>
          </a:p>
          <a:p>
            <a:r>
              <a:rPr lang="en-US" altLang="zh-CN" dirty="0">
                <a:solidFill>
                  <a:schemeClr val="accent1">
                    <a:lumMod val="75000"/>
                  </a:schemeClr>
                </a:solidFill>
              </a:rPr>
              <a:t>https://blog.csdn.net/jediael_lu/article/details/119757455</a:t>
            </a:r>
          </a:p>
          <a:p>
            <a:endParaRPr lang="en-US" altLang="zh-CN" dirty="0"/>
          </a:p>
          <a:p>
            <a:endParaRPr lang="zh-CN" altLang="en-US" dirty="0"/>
          </a:p>
        </p:txBody>
      </p:sp>
    </p:spTree>
    <p:extLst>
      <p:ext uri="{BB962C8B-B14F-4D97-AF65-F5344CB8AC3E}">
        <p14:creationId xmlns:p14="http://schemas.microsoft.com/office/powerpoint/2010/main" val="2086997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1"/>
          <p:cNvSpPr/>
          <p:nvPr>
            <p:custDataLst>
              <p:tags r:id="rId2"/>
            </p:custDataLst>
          </p:nvPr>
        </p:nvSpPr>
        <p:spPr>
          <a:xfrm>
            <a:off x="0" y="4513006"/>
            <a:ext cx="2344994" cy="234499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直角三角形 2"/>
          <p:cNvSpPr/>
          <p:nvPr>
            <p:custDataLst>
              <p:tags r:id="rId3"/>
            </p:custDataLst>
          </p:nvPr>
        </p:nvSpPr>
        <p:spPr>
          <a:xfrm flipH="1">
            <a:off x="6784258" y="3519948"/>
            <a:ext cx="5407742" cy="3338052"/>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文本框 8"/>
          <p:cNvSpPr txBox="1"/>
          <p:nvPr/>
        </p:nvSpPr>
        <p:spPr>
          <a:xfrm>
            <a:off x="3110548" y="2829560"/>
            <a:ext cx="5970905" cy="119888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楷体" panose="02010609060101010101" charset="-122"/>
              </a:rPr>
              <a:t>谢</a:t>
            </a:r>
            <a:r>
              <a:rPr kumimoji="0" lang="en-US" altLang="zh-CN" sz="72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楷体" panose="02010609060101010101" charset="-122"/>
              </a:rPr>
              <a:t> </a:t>
            </a:r>
            <a:r>
              <a:rPr kumimoji="0" lang="zh-CN" altLang="en-US" sz="7200" b="1" i="0" u="none" strike="noStrike" kern="1200" cap="none" spc="0" normalizeH="0" baseline="0" noProof="0" dirty="0">
                <a:ln>
                  <a:noFill/>
                </a:ln>
                <a:solidFill>
                  <a:srgbClr val="1A5AA1"/>
                </a:solidFill>
                <a:effectLst/>
                <a:uLnTx/>
                <a:uFillTx/>
                <a:latin typeface="楷体" panose="02010609060101010101" charset="-122"/>
                <a:ea typeface="楷体" panose="02010609060101010101" charset="-122"/>
                <a:cs typeface="楷体" panose="02010609060101010101" charset="-122"/>
              </a:rPr>
              <a:t>谢！</a:t>
            </a:r>
          </a:p>
        </p:txBody>
      </p:sp>
    </p:spTree>
    <p:custDataLst>
      <p:tags r:id="rId1"/>
    </p:custDataLst>
    <p:extLst>
      <p:ext uri="{BB962C8B-B14F-4D97-AF65-F5344CB8AC3E}">
        <p14:creationId xmlns:p14="http://schemas.microsoft.com/office/powerpoint/2010/main" val="325822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问题描述与场景介绍</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784A7E87-13C0-9141-5542-90542679A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74" y="1431676"/>
            <a:ext cx="9537992" cy="4864422"/>
          </a:xfrm>
          <a:prstGeom prst="rect">
            <a:avLst/>
          </a:prstGeom>
        </p:spPr>
      </p:pic>
      <p:sp>
        <p:nvSpPr>
          <p:cNvPr id="7" name="文本框 6">
            <a:extLst>
              <a:ext uri="{FF2B5EF4-FFF2-40B4-BE49-F238E27FC236}">
                <a16:creationId xmlns:a16="http://schemas.microsoft.com/office/drawing/2014/main" id="{F3ACB513-1842-C815-A8B5-BEEFFBA2A4CD}"/>
              </a:ext>
            </a:extLst>
          </p:cNvPr>
          <p:cNvSpPr txBox="1"/>
          <p:nvPr/>
        </p:nvSpPr>
        <p:spPr>
          <a:xfrm>
            <a:off x="9974638" y="1375090"/>
            <a:ext cx="1898602" cy="4524315"/>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此次本人的作业主要是分为两个部分：虚假图像的生成以及虚假图像的鉴别。从而形成一个类似攻防对立的结构。</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虚假图像生成采用</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模型，而虚假图像与真实图像的鉴别采用较为经典的</a:t>
            </a:r>
            <a:r>
              <a:rPr lang="en-US" altLang="zh-CN" dirty="0">
                <a:latin typeface="楷体" panose="02010609060101010101" pitchFamily="49" charset="-122"/>
                <a:ea typeface="楷体" panose="02010609060101010101" pitchFamily="49" charset="-122"/>
              </a:rPr>
              <a:t>VGG</a:t>
            </a:r>
            <a:r>
              <a:rPr lang="zh-CN" altLang="en-US" dirty="0">
                <a:latin typeface="楷体" panose="02010609060101010101" pitchFamily="49" charset="-122"/>
                <a:ea typeface="楷体" panose="02010609060101010101" pitchFamily="49" charset="-122"/>
              </a:rPr>
              <a:t>卷积神经网络。具体的结构图详见左侧流程图。</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20434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1"/>
          <p:cNvSpPr/>
          <p:nvPr>
            <p:custDataLst>
              <p:tags r:id="rId2"/>
            </p:custDataLst>
          </p:nvPr>
        </p:nvSpPr>
        <p:spPr>
          <a:xfrm>
            <a:off x="0" y="4513006"/>
            <a:ext cx="2344994" cy="234499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直角三角形 2"/>
          <p:cNvSpPr/>
          <p:nvPr>
            <p:custDataLst>
              <p:tags r:id="rId3"/>
            </p:custDataLst>
          </p:nvPr>
        </p:nvSpPr>
        <p:spPr>
          <a:xfrm flipH="1">
            <a:off x="6351939" y="3519948"/>
            <a:ext cx="5840061" cy="3338052"/>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3" name="直接连接符 22"/>
          <p:cNvCxnSpPr/>
          <p:nvPr/>
        </p:nvCxnSpPr>
        <p:spPr>
          <a:xfrm flipV="1">
            <a:off x="2554898" y="3643630"/>
            <a:ext cx="7200000" cy="20955"/>
          </a:xfrm>
          <a:prstGeom prst="line">
            <a:avLst/>
          </a:prstGeom>
          <a:noFill/>
          <a:ln w="19050" cap="flat" cmpd="sng" algn="ctr">
            <a:solidFill>
              <a:srgbClr val="1A5AA1"/>
            </a:solidFill>
            <a:prstDash val="solid"/>
            <a:miter lim="800000"/>
          </a:ln>
          <a:effectLst/>
        </p:spPr>
      </p:cxnSp>
      <p:sp>
        <p:nvSpPr>
          <p:cNvPr id="2" name="文本框 1">
            <a:extLst>
              <a:ext uri="{FF2B5EF4-FFF2-40B4-BE49-F238E27FC236}">
                <a16:creationId xmlns:a16="http://schemas.microsoft.com/office/drawing/2014/main" id="{5A6B505E-3914-8DD0-729F-23461E760B3B}"/>
              </a:ext>
            </a:extLst>
          </p:cNvPr>
          <p:cNvSpPr txBox="1"/>
          <p:nvPr/>
        </p:nvSpPr>
        <p:spPr>
          <a:xfrm>
            <a:off x="3015426" y="2966565"/>
            <a:ext cx="6198376" cy="646331"/>
          </a:xfrm>
          <a:prstGeom prst="rect">
            <a:avLst/>
          </a:prstGeom>
          <a:noFill/>
        </p:spPr>
        <p:txBody>
          <a:bodyPr wrap="square" rtlCol="0">
            <a:spAutoFit/>
          </a:bodyPr>
          <a:lstStyle/>
          <a:p>
            <a:r>
              <a:rPr lang="zh-CN" altLang="en-US" sz="3200" dirty="0">
                <a:latin typeface="楷体" panose="02010609060101010101" pitchFamily="49" charset="-122"/>
                <a:ea typeface="楷体" panose="02010609060101010101" pitchFamily="49" charset="-122"/>
              </a:rPr>
              <a:t>  </a:t>
            </a:r>
            <a:r>
              <a:rPr lang="zh-CN" altLang="en-US" sz="3600" b="1" dirty="0">
                <a:solidFill>
                  <a:srgbClr val="0070C0"/>
                </a:solidFill>
                <a:latin typeface="楷体" panose="02010609060101010101" pitchFamily="49" charset="-122"/>
                <a:ea typeface="楷体" panose="02010609060101010101" pitchFamily="49" charset="-122"/>
              </a:rPr>
              <a:t>虚假图片的生成</a:t>
            </a:r>
            <a:r>
              <a:rPr lang="en-US" altLang="zh-CN" sz="3600" b="1" dirty="0">
                <a:solidFill>
                  <a:srgbClr val="0070C0"/>
                </a:solidFill>
                <a:latin typeface="楷体" panose="02010609060101010101" pitchFamily="49" charset="-122"/>
                <a:ea typeface="楷体" panose="02010609060101010101" pitchFamily="49" charset="-122"/>
              </a:rPr>
              <a:t>— </a:t>
            </a:r>
            <a:r>
              <a:rPr lang="en-US" altLang="zh-CN" sz="3600" b="1" dirty="0" err="1">
                <a:solidFill>
                  <a:srgbClr val="0070C0"/>
                </a:solidFill>
                <a:latin typeface="楷体" panose="02010609060101010101" pitchFamily="49" charset="-122"/>
                <a:ea typeface="楷体" panose="02010609060101010101" pitchFamily="49" charset="-122"/>
              </a:rPr>
              <a:t>DCGan</a:t>
            </a:r>
            <a:endParaRPr lang="zh-CN" altLang="en-US" sz="3600" b="1" dirty="0">
              <a:solidFill>
                <a:srgbClr val="0070C0"/>
              </a:solidFill>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415004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数据集介绍</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8" name="文本框 7">
            <a:extLst>
              <a:ext uri="{FF2B5EF4-FFF2-40B4-BE49-F238E27FC236}">
                <a16:creationId xmlns:a16="http://schemas.microsoft.com/office/drawing/2014/main" id="{FDE250E8-A332-ABC2-251F-8B62E965A8C7}"/>
              </a:ext>
            </a:extLst>
          </p:cNvPr>
          <p:cNvSpPr txBox="1"/>
          <p:nvPr/>
        </p:nvSpPr>
        <p:spPr>
          <a:xfrm>
            <a:off x="1312269" y="1214547"/>
            <a:ext cx="4229972" cy="535531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本次作业本人采用的图像数据集是网络上开源的网红人脸数据集。该数据集来自于网站</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hlinkClick r:id="rId4"/>
              </a:rPr>
              <a:t>糖衣炮弹 </a:t>
            </a:r>
            <a:r>
              <a:rPr lang="en-US" altLang="zh-CN" dirty="0">
                <a:latin typeface="楷体" panose="02010609060101010101" pitchFamily="49" charset="-122"/>
                <a:ea typeface="楷体" panose="02010609060101010101" pitchFamily="49" charset="-122"/>
                <a:hlinkClick r:id="rId4"/>
              </a:rPr>
              <a:t>(seeprettyface.com)</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可以直接</a:t>
            </a:r>
            <a:r>
              <a:rPr lang="en-US" altLang="zh-CN" dirty="0">
                <a:latin typeface="楷体" panose="02010609060101010101" pitchFamily="49" charset="-122"/>
                <a:ea typeface="楷体" panose="02010609060101010101" pitchFamily="49" charset="-122"/>
              </a:rPr>
              <a:t>ctrl+</a:t>
            </a:r>
            <a:r>
              <a:rPr lang="zh-CN" altLang="en-US" dirty="0">
                <a:latin typeface="楷体" panose="02010609060101010101" pitchFamily="49" charset="-122"/>
                <a:ea typeface="楷体" panose="02010609060101010101" pitchFamily="49" charset="-122"/>
              </a:rPr>
              <a:t>单击该网页链接进入网站</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。该网站提供了许多可以用于深度学习和视觉研究的数据集，包括不同性别、职业、人种的人脸数据集以及动漫人物头像数据集等等。</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该数据集提供了</a:t>
            </a:r>
            <a:r>
              <a:rPr lang="en-US" altLang="zh-CN" dirty="0">
                <a:latin typeface="楷体" panose="02010609060101010101" pitchFamily="49" charset="-122"/>
                <a:ea typeface="楷体" panose="02010609060101010101" pitchFamily="49" charset="-122"/>
              </a:rPr>
              <a:t>10000</a:t>
            </a:r>
            <a:r>
              <a:rPr lang="zh-CN" altLang="en-US" dirty="0">
                <a:latin typeface="楷体" panose="02010609060101010101" pitchFamily="49" charset="-122"/>
                <a:ea typeface="楷体" panose="02010609060101010101" pitchFamily="49" charset="-122"/>
              </a:rPr>
              <a:t>张来自亚洲地区的网红女性人脸。这些人脸图像数据的像素较高，图像格式均为</a:t>
            </a:r>
            <a:r>
              <a:rPr lang="en-US" altLang="zh-CN" dirty="0" err="1">
                <a:latin typeface="楷体" panose="02010609060101010101" pitchFamily="49" charset="-122"/>
                <a:ea typeface="楷体" panose="02010609060101010101" pitchFamily="49" charset="-122"/>
              </a:rPr>
              <a:t>png</a:t>
            </a:r>
            <a:r>
              <a:rPr lang="zh-CN" altLang="en-US" dirty="0">
                <a:latin typeface="楷体" panose="02010609060101010101" pitchFamily="49" charset="-122"/>
                <a:ea typeface="楷体" panose="02010609060101010101" pitchFamily="49" charset="-122"/>
              </a:rPr>
              <a:t>格式，且单张图像数据的大小约为</a:t>
            </a:r>
            <a:r>
              <a:rPr lang="en-US" altLang="zh-CN" dirty="0">
                <a:latin typeface="楷体" panose="02010609060101010101" pitchFamily="49" charset="-122"/>
                <a:ea typeface="楷体" panose="02010609060101010101" pitchFamily="49" charset="-122"/>
              </a:rPr>
              <a:t>30KB</a:t>
            </a:r>
            <a:r>
              <a:rPr lang="zh-CN" altLang="en-US" dirty="0">
                <a:latin typeface="楷体" panose="02010609060101010101" pitchFamily="49" charset="-122"/>
                <a:ea typeface="楷体" panose="02010609060101010101" pitchFamily="49" charset="-122"/>
              </a:rPr>
              <a:t>左右，并不是一个特别大的体量。这样不但云平台可以容纳如此体量的数据集，而且在后续进行</a:t>
            </a:r>
            <a:r>
              <a:rPr lang="en-US" altLang="zh-CN" dirty="0" err="1">
                <a:latin typeface="楷体" panose="02010609060101010101" pitchFamily="49" charset="-122"/>
                <a:ea typeface="楷体" panose="02010609060101010101" pitchFamily="49" charset="-122"/>
              </a:rPr>
              <a:t>DCGan</a:t>
            </a:r>
            <a:r>
              <a:rPr lang="zh-CN" altLang="en-US" dirty="0">
                <a:latin typeface="楷体" panose="02010609060101010101" pitchFamily="49" charset="-122"/>
                <a:ea typeface="楷体" panose="02010609060101010101" pitchFamily="49" charset="-122"/>
              </a:rPr>
              <a:t>试验时，无需进行较为复杂的格式转换，可以一定程度上方便数据导入工作的开展。</a:t>
            </a:r>
          </a:p>
        </p:txBody>
      </p:sp>
      <p:pic>
        <p:nvPicPr>
          <p:cNvPr id="10" name="图片 9">
            <a:extLst>
              <a:ext uri="{FF2B5EF4-FFF2-40B4-BE49-F238E27FC236}">
                <a16:creationId xmlns:a16="http://schemas.microsoft.com/office/drawing/2014/main" id="{506720A5-BE73-10F0-A068-9924692018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870" y="1214547"/>
            <a:ext cx="2438400" cy="2438400"/>
          </a:xfrm>
          <a:prstGeom prst="rect">
            <a:avLst/>
          </a:prstGeom>
        </p:spPr>
      </p:pic>
      <p:pic>
        <p:nvPicPr>
          <p:cNvPr id="12" name="图片 11">
            <a:extLst>
              <a:ext uri="{FF2B5EF4-FFF2-40B4-BE49-F238E27FC236}">
                <a16:creationId xmlns:a16="http://schemas.microsoft.com/office/drawing/2014/main" id="{3CA669E6-C7FE-50B8-D56C-11C0353EFB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2602" y="1212472"/>
            <a:ext cx="2438400" cy="2438400"/>
          </a:xfrm>
          <a:prstGeom prst="rect">
            <a:avLst/>
          </a:prstGeom>
        </p:spPr>
      </p:pic>
      <p:pic>
        <p:nvPicPr>
          <p:cNvPr id="14" name="图片 13">
            <a:extLst>
              <a:ext uri="{FF2B5EF4-FFF2-40B4-BE49-F238E27FC236}">
                <a16:creationId xmlns:a16="http://schemas.microsoft.com/office/drawing/2014/main" id="{1F19CB55-ADCD-7BB6-7A51-C52F930165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8870" y="3850969"/>
            <a:ext cx="2438400" cy="2438400"/>
          </a:xfrm>
          <a:prstGeom prst="rect">
            <a:avLst/>
          </a:prstGeom>
        </p:spPr>
      </p:pic>
      <p:pic>
        <p:nvPicPr>
          <p:cNvPr id="16" name="图片 15">
            <a:extLst>
              <a:ext uri="{FF2B5EF4-FFF2-40B4-BE49-F238E27FC236}">
                <a16:creationId xmlns:a16="http://schemas.microsoft.com/office/drawing/2014/main" id="{82677621-4D33-67AD-941A-BF345F5523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2602" y="3846819"/>
            <a:ext cx="2438400" cy="2438400"/>
          </a:xfrm>
          <a:prstGeom prst="rect">
            <a:avLst/>
          </a:prstGeom>
        </p:spPr>
      </p:pic>
      <p:sp>
        <p:nvSpPr>
          <p:cNvPr id="17" name="文本框 16">
            <a:extLst>
              <a:ext uri="{FF2B5EF4-FFF2-40B4-BE49-F238E27FC236}">
                <a16:creationId xmlns:a16="http://schemas.microsoft.com/office/drawing/2014/main" id="{A5365ADE-0273-3457-0768-8E9BD55497F6}"/>
              </a:ext>
            </a:extLst>
          </p:cNvPr>
          <p:cNvSpPr txBox="1"/>
          <p:nvPr/>
        </p:nvSpPr>
        <p:spPr>
          <a:xfrm>
            <a:off x="7603713" y="6431359"/>
            <a:ext cx="5125759" cy="276999"/>
          </a:xfrm>
          <a:prstGeom prst="rect">
            <a:avLst/>
          </a:prstGeom>
          <a:noFill/>
        </p:spPr>
        <p:txBody>
          <a:bodyPr wrap="square" rtlCol="0">
            <a:spAutoFit/>
          </a:bodyPr>
          <a:lstStyle/>
          <a:p>
            <a:r>
              <a:rPr lang="zh-CN" altLang="en-US" sz="1200" dirty="0"/>
              <a:t>随意展示几张数据集中的图像数据</a:t>
            </a:r>
          </a:p>
        </p:txBody>
      </p:sp>
    </p:spTree>
    <p:extLst>
      <p:ext uri="{BB962C8B-B14F-4D97-AF65-F5344CB8AC3E}">
        <p14:creationId xmlns:p14="http://schemas.microsoft.com/office/powerpoint/2010/main" val="314112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FDDF7-01F7-C626-7B10-08EFF3263487}"/>
              </a:ext>
            </a:extLst>
          </p:cNvPr>
          <p:cNvPicPr>
            <a:picLocks noChangeAspect="1"/>
          </p:cNvPicPr>
          <p:nvPr/>
        </p:nvPicPr>
        <p:blipFill>
          <a:blip r:embed="rId3"/>
          <a:stretch>
            <a:fillRect/>
          </a:stretch>
        </p:blipFill>
        <p:spPr>
          <a:xfrm>
            <a:off x="1381539" y="868970"/>
            <a:ext cx="10356573" cy="147555"/>
          </a:xfrm>
          <a:prstGeom prst="rect">
            <a:avLst/>
          </a:prstGeom>
        </p:spPr>
      </p:pic>
      <p:sp>
        <p:nvSpPr>
          <p:cNvPr id="4" name="文本占位符 7">
            <a:extLst>
              <a:ext uri="{FF2B5EF4-FFF2-40B4-BE49-F238E27FC236}">
                <a16:creationId xmlns:a16="http://schemas.microsoft.com/office/drawing/2014/main" id="{C42DEC70-1F68-F3AF-FCE3-1790AA3CFD19}"/>
              </a:ext>
            </a:extLst>
          </p:cNvPr>
          <p:cNvSpPr txBox="1">
            <a:spLocks/>
          </p:cNvSpPr>
          <p:nvPr/>
        </p:nvSpPr>
        <p:spPr>
          <a:xfrm>
            <a:off x="1381539" y="374664"/>
            <a:ext cx="10298546" cy="424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rgbClr val="1A5AA1"/>
                </a:solidFill>
                <a:latin typeface="楷体" panose="02010609060101010101" charset="-122"/>
                <a:ea typeface="楷体" panose="02010609060101010101" charset="-122"/>
                <a:cs typeface="楷体" panose="02010609060101010101" charset="-122"/>
              </a:rPr>
              <a:t>数据导入和预处理</a:t>
            </a:r>
            <a:r>
              <a:rPr lang="en-US" altLang="zh-CN" sz="3200" b="1" dirty="0">
                <a:solidFill>
                  <a:srgbClr val="1A5AA1"/>
                </a:solidFill>
                <a:latin typeface="楷体" panose="02010609060101010101" charset="-122"/>
                <a:ea typeface="楷体" panose="02010609060101010101" charset="-122"/>
                <a:cs typeface="楷体" panose="02010609060101010101" charset="-122"/>
              </a:rPr>
              <a:t>——</a:t>
            </a:r>
            <a:r>
              <a:rPr lang="zh-CN" altLang="en-US" sz="3200" b="1" dirty="0">
                <a:solidFill>
                  <a:srgbClr val="1A5AA1"/>
                </a:solidFill>
                <a:latin typeface="楷体" panose="02010609060101010101" charset="-122"/>
                <a:ea typeface="楷体" panose="02010609060101010101" charset="-122"/>
                <a:cs typeface="楷体" panose="02010609060101010101" charset="-122"/>
              </a:rPr>
              <a:t>代码介绍</a:t>
            </a:r>
            <a:endParaRPr lang="en-US" altLang="zh-CN" sz="3200" b="1" dirty="0">
              <a:solidFill>
                <a:srgbClr val="1A5AA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A6B3FEA1-7269-B12B-286D-03667E03AC65}"/>
              </a:ext>
            </a:extLst>
          </p:cNvPr>
          <p:cNvSpPr txBox="1"/>
          <p:nvPr/>
        </p:nvSpPr>
        <p:spPr>
          <a:xfrm>
            <a:off x="1255896" y="1214547"/>
            <a:ext cx="10128733"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3BCC1477-2199-79DD-BBB2-4D44C736AB87}"/>
              </a:ext>
            </a:extLst>
          </p:cNvPr>
          <p:cNvSpPr txBox="1"/>
          <p:nvPr/>
        </p:nvSpPr>
        <p:spPr>
          <a:xfrm>
            <a:off x="1244972" y="1151725"/>
            <a:ext cx="10356573" cy="1477328"/>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数据导入的代码，本人有一部分借鉴和参考了部分</a:t>
            </a:r>
            <a:r>
              <a:rPr lang="en-US" altLang="zh-CN" dirty="0">
                <a:latin typeface="楷体" panose="02010609060101010101" pitchFamily="49" charset="-122"/>
                <a:ea typeface="楷体" panose="02010609060101010101" pitchFamily="49" charset="-122"/>
              </a:rPr>
              <a:t>CSDN</a:t>
            </a:r>
            <a:r>
              <a:rPr lang="zh-CN" altLang="en-US" dirty="0">
                <a:latin typeface="楷体" panose="02010609060101010101" pitchFamily="49" charset="-122"/>
                <a:ea typeface="楷体" panose="02010609060101010101" pitchFamily="49" charset="-122"/>
              </a:rPr>
              <a:t>和</a:t>
            </a:r>
            <a:r>
              <a:rPr lang="en-US" altLang="zh-CN" dirty="0" err="1">
                <a:latin typeface="楷体" panose="02010609060101010101" pitchFamily="49" charset="-122"/>
                <a:ea typeface="楷体" panose="02010609060101010101" pitchFamily="49" charset="-122"/>
              </a:rPr>
              <a:t>Github</a:t>
            </a:r>
            <a:r>
              <a:rPr lang="zh-CN" altLang="en-US" dirty="0">
                <a:latin typeface="楷体" panose="02010609060101010101" pitchFamily="49" charset="-122"/>
                <a:ea typeface="楷体" panose="02010609060101010101" pitchFamily="49" charset="-122"/>
              </a:rPr>
              <a:t>网站的博客与项目代码，完成了数据导入部分的代码框架。详见网址参见参考文献与网站部分。</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这一部分的代码格式为</a:t>
            </a:r>
            <a:r>
              <a:rPr lang="en-US" altLang="zh-CN" dirty="0" err="1">
                <a:latin typeface="楷体" panose="02010609060101010101" pitchFamily="49" charset="-122"/>
                <a:ea typeface="楷体" panose="02010609060101010101" pitchFamily="49" charset="-122"/>
              </a:rPr>
              <a:t>py</a:t>
            </a:r>
            <a:r>
              <a:rPr lang="zh-CN" altLang="en-US" dirty="0">
                <a:latin typeface="楷体" panose="02010609060101010101" pitchFamily="49" charset="-122"/>
                <a:ea typeface="楷体" panose="02010609060101010101" pitchFamily="49" charset="-122"/>
              </a:rPr>
              <a:t>文件（</a:t>
            </a:r>
            <a:r>
              <a:rPr lang="en-US" altLang="zh-CN" dirty="0">
                <a:latin typeface="楷体" panose="02010609060101010101" pitchFamily="49" charset="-122"/>
                <a:ea typeface="楷体" panose="02010609060101010101" pitchFamily="49" charset="-122"/>
              </a:rPr>
              <a:t>load_datasets.py</a:t>
            </a:r>
            <a:r>
              <a:rPr lang="zh-CN" altLang="en-US" dirty="0">
                <a:latin typeface="楷体" panose="02010609060101010101" pitchFamily="49" charset="-122"/>
                <a:ea typeface="楷体" panose="02010609060101010101" pitchFamily="49" charset="-122"/>
              </a:rPr>
              <a:t>），该文件由一个</a:t>
            </a:r>
            <a:r>
              <a:rPr lang="en-US" altLang="zh-CN" dirty="0" err="1">
                <a:latin typeface="楷体" panose="02010609060101010101" pitchFamily="49" charset="-122"/>
                <a:ea typeface="楷体" panose="02010609060101010101" pitchFamily="49" charset="-122"/>
              </a:rPr>
              <a:t>DataLoader</a:t>
            </a:r>
            <a:r>
              <a:rPr lang="zh-CN" altLang="en-US" dirty="0">
                <a:latin typeface="楷体" panose="02010609060101010101" pitchFamily="49" charset="-122"/>
                <a:ea typeface="楷体" panose="02010609060101010101" pitchFamily="49" charset="-122"/>
              </a:rPr>
              <a:t>类和几个函数组成，这些函数主要用于读取图像数据的路径、读取图像数据、批处理图像数据以及图像数据归一化。</a:t>
            </a:r>
          </a:p>
        </p:txBody>
      </p:sp>
      <p:pic>
        <p:nvPicPr>
          <p:cNvPr id="9" name="图片 8">
            <a:extLst>
              <a:ext uri="{FF2B5EF4-FFF2-40B4-BE49-F238E27FC236}">
                <a16:creationId xmlns:a16="http://schemas.microsoft.com/office/drawing/2014/main" id="{5FFC38E4-ECD4-58C4-F32D-951435724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65" y="3075614"/>
            <a:ext cx="8754131" cy="2630661"/>
          </a:xfrm>
          <a:prstGeom prst="rect">
            <a:avLst/>
          </a:prstGeom>
        </p:spPr>
      </p:pic>
      <p:sp>
        <p:nvSpPr>
          <p:cNvPr id="10" name="文本框 9">
            <a:extLst>
              <a:ext uri="{FF2B5EF4-FFF2-40B4-BE49-F238E27FC236}">
                <a16:creationId xmlns:a16="http://schemas.microsoft.com/office/drawing/2014/main" id="{C7AB7AC6-06E8-8ABB-9D2D-1C8865EE6EC9}"/>
              </a:ext>
            </a:extLst>
          </p:cNvPr>
          <p:cNvSpPr txBox="1"/>
          <p:nvPr/>
        </p:nvSpPr>
        <p:spPr>
          <a:xfrm>
            <a:off x="9493008" y="3029482"/>
            <a:ext cx="2187077" cy="341632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左侧为读取图像数据路径的代码。这一部分的代与</a:t>
            </a:r>
            <a:r>
              <a:rPr lang="en-US" altLang="zh-CN" dirty="0">
                <a:latin typeface="楷体" panose="02010609060101010101" pitchFamily="49" charset="-122"/>
                <a:ea typeface="楷体" panose="02010609060101010101" pitchFamily="49" charset="-122"/>
              </a:rPr>
              <a:t>OpenCV</a:t>
            </a:r>
            <a:r>
              <a:rPr lang="zh-CN" altLang="en-US" dirty="0">
                <a:latin typeface="楷体" panose="02010609060101010101" pitchFamily="49" charset="-122"/>
                <a:ea typeface="楷体" panose="02010609060101010101" pitchFamily="49" charset="-122"/>
              </a:rPr>
              <a:t>库有一定关联。</a:t>
            </a:r>
            <a:r>
              <a:rPr lang="en-US" altLang="zh-CN" dirty="0">
                <a:latin typeface="楷体" panose="02010609060101010101" pitchFamily="49" charset="-122"/>
                <a:ea typeface="楷体" panose="02010609060101010101" pitchFamily="49" charset="-122"/>
              </a:rPr>
              <a:t>OpenCV</a:t>
            </a:r>
            <a:r>
              <a:rPr lang="zh-CN" altLang="en-US" b="0" i="0" dirty="0">
                <a:effectLst/>
                <a:latin typeface="楷体" panose="02010609060101010101" pitchFamily="49" charset="-122"/>
                <a:ea typeface="楷体" panose="02010609060101010101" pitchFamily="49" charset="-122"/>
              </a:rPr>
              <a:t>中图像读入的数据格式是</a:t>
            </a:r>
            <a:r>
              <a:rPr lang="en-US" altLang="zh-CN" b="0" i="0" dirty="0" err="1">
                <a:effectLst/>
                <a:latin typeface="楷体" panose="02010609060101010101" pitchFamily="49" charset="-122"/>
                <a:ea typeface="楷体" panose="02010609060101010101" pitchFamily="49" charset="-122"/>
              </a:rPr>
              <a:t>numpy</a:t>
            </a:r>
            <a:r>
              <a:rPr lang="zh-CN" altLang="en-US" b="0" i="0" dirty="0">
                <a:effectLst/>
                <a:latin typeface="楷体" panose="02010609060101010101" pitchFamily="49" charset="-122"/>
                <a:ea typeface="楷体" panose="02010609060101010101" pitchFamily="49" charset="-122"/>
              </a:rPr>
              <a:t>的</a:t>
            </a:r>
            <a:r>
              <a:rPr lang="en-US" altLang="zh-CN" b="0" i="0" dirty="0" err="1">
                <a:effectLst/>
                <a:latin typeface="楷体" panose="02010609060101010101" pitchFamily="49" charset="-122"/>
                <a:ea typeface="楷体" panose="02010609060101010101" pitchFamily="49" charset="-122"/>
              </a:rPr>
              <a:t>ndarray</a:t>
            </a:r>
            <a:r>
              <a:rPr lang="zh-CN" altLang="en-US" b="0" i="0" dirty="0">
                <a:effectLst/>
                <a:latin typeface="楷体" panose="02010609060101010101" pitchFamily="49" charset="-122"/>
                <a:ea typeface="楷体" panose="02010609060101010101" pitchFamily="49" charset="-122"/>
              </a:rPr>
              <a:t>数据格式，由图像高度、宽度以及三色通道值构成。在此处，将图像默认转成</a:t>
            </a:r>
            <a:r>
              <a:rPr lang="en-US" altLang="zh-CN" b="0" i="0" dirty="0">
                <a:effectLst/>
                <a:latin typeface="楷体" panose="02010609060101010101" pitchFamily="49" charset="-122"/>
                <a:ea typeface="楷体" panose="02010609060101010101" pitchFamily="49" charset="-122"/>
              </a:rPr>
              <a:t>BGR</a:t>
            </a:r>
            <a:r>
              <a:rPr lang="zh-CN" altLang="en-US" b="0" i="0" dirty="0">
                <a:effectLst/>
                <a:latin typeface="楷体" panose="02010609060101010101" pitchFamily="49" charset="-122"/>
                <a:ea typeface="楷体" panose="02010609060101010101" pitchFamily="49" charset="-122"/>
              </a:rPr>
              <a:t>格式进行读取。</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07624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1738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17385"/>
  <p:tag name="KSO_WM_SLIDE_LAYOUT" val="f"/>
  <p:tag name="KSO_WM_SLIDE_LAYOUT_CNT" val="2"/>
  <p:tag name="KSO_WM_SLIDE_LAYOUT_INFO" val="{&quot;backgroundInfo&quot;:[{&quot;bottom&quot;:0,&quot;bottomAbs&quot;:false,&quot;left&quot;:0,&quot;leftAbs&quot;:false,&quot;right&quot;:0,&quot;rightAbs&quot;:false,&quot;top&quot;:0,&quot;topAbs&quot;:false,&quot;type&quot;:&quot;general&quot;}],&quot;id&quot;:&quot;2021-04-01T16:21:05&quot;,&quot;maxSize&quot;:{&quot;size1&quot;:44.6},&quot;minSize&quot;:{&quot;size1&quot;:31.2},&quot;normalSize&quot;:{&quot;size1&quot;:44.59981481481482},&quot;subLayout&quot;:[{&quot;id&quot;:&quot;2021-04-01T16:21:05&quot;,&quot;margin&quot;:{&quot;bottom&quot;:0.02600000612437725,&quot;left&quot;:4.239999771118164,&quot;right&quot;:11.423001289367676,&quot;top&quot;:3.8349997997283936},&quot;type&quot;:0},{&quot;id&quot;:&quot;2021-04-01T16:21:05&quot;,&quot;margin&quot;:{&quot;bottom&quot;:6.7729997634887695,&quot;left&quot;:4.2330002784729,&quot;right&quot;:11.430000305175781,&quot;top&quot;:0.40700000524520874},&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7df24d383dce3416670e"/>
  <p:tag name="KSO_WM_CHIP_FILLPROP" val="[[{&quot;text_align&quot;:&quot;lb&quot;,&quot;text_direction&quot;:&quot;horizontal&quot;,&quot;support_big_font&quot;:true,&quot;picture_toward&quot;:0,&quot;picture_dockside&quot;:[],&quot;fill_id&quot;:&quot;15b43c831d3845b4a81422180b59a628&quot;,&quot;fill_align&quot;:&quot;lb&quot;,&quot;chip_types&quot;:[&quot;header&quot;]},{&quot;text_align&quot;:&quot;lt&quot;,&quot;text_direction&quot;:&quot;horizontal&quot;,&quot;support_big_font&quot;:false,&quot;picture_toward&quot;:0,&quot;picture_dockside&quot;:[],&quot;fill_id&quot;:&quot;6ac040f5c2324d5ba578f2aee964b670&quot;,&quot;fill_align&quot;:&quot;lt&quot;,&quot;chip_types&quot;:[&quot;text&quot;]}],[{&quot;text_align&quot;:&quot;lm&quot;,&quot;text_direction&quot;:&quot;horizontal&quot;,&quot;support_big_font&quot;:false,&quot;picture_toward&quot;:0,&quot;picture_dockside&quot;:[],&quot;fill_id&quot;:&quot;15b43c831d3845b4a81422180b59a628&quot;,&quot;fill_align&quot;:&quot;lm&quot;,&quot;chip_types&quot;:[&quot;text&quot;]},{&quot;text_align&quot;:&quot;lm&quot;,&quot;text_direction&quot;:&quot;horizontal&quot;,&quot;support_big_font&quot;:false,&quot;picture_toward&quot;:0,&quot;picture_dockside&quot;:[],&quot;fill_id&quot;:&quot;6ac040f5c2324d5ba578f2aee964b670&quot;,&quot;fill_align&quot;:&quot;lm&quot;,&quot;chip_types&quot;:[&quot;text&quot;]}]]"/>
  <p:tag name="KSO_WM_CHIP_DECFILLPROP" val="[]"/>
  <p:tag name="KSO_WM_CHIP_GROUPID" val="5fd07df24d383dce3416670d"/>
  <p:tag name="KSO_WM_SLIDE_BK_DARK_LIGHT" val="2"/>
  <p:tag name="KSO_WM_SLIDE_BACKGROUND_TYPE" val="general"/>
  <p:tag name="KSO_WM_SLIDE_SUPPORT_FEATURE_TYPE" val="0"/>
  <p:tag name="KSO_WM_TEMPLATE_ASSEMBLE_XID" val="606570814054ed1e2fb8169b"/>
  <p:tag name="KSO_WM_TEMPLATE_ASSEMBLE_GROUPID" val="606570814054ed1e2fb8169b"/>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85_1*i*2"/>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05e1f67f72f4edea86156bc373bc7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76"/>
  <p:tag name="KSO_WM_TEMPLATE_ASSEMBLE_XID" val="606570814054ed1e2fb8169b"/>
  <p:tag name="KSO_WM_TEMPLATE_ASSEMBLE_GROUPID" val="606570814054ed1e2fb8169b"/>
</p:tagLst>
</file>

<file path=ppt/tags/tag11.xml><?xml version="1.0" encoding="utf-8"?>
<p:tagLst xmlns:a="http://schemas.openxmlformats.org/drawingml/2006/main" xmlns:r="http://schemas.openxmlformats.org/officeDocument/2006/relationships" xmlns:p="http://schemas.openxmlformats.org/presentationml/2006/main">
  <p:tag name="KSO_WM_SLIDE_ID" val="diagram2021738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17385"/>
  <p:tag name="KSO_WM_SLIDE_LAYOUT" val="f"/>
  <p:tag name="KSO_WM_SLIDE_LAYOUT_CNT" val="2"/>
  <p:tag name="KSO_WM_SLIDE_LAYOUT_INFO" val="{&quot;backgroundInfo&quot;:[{&quot;bottom&quot;:0,&quot;bottomAbs&quot;:false,&quot;left&quot;:0,&quot;leftAbs&quot;:false,&quot;right&quot;:0,&quot;rightAbs&quot;:false,&quot;top&quot;:0,&quot;topAbs&quot;:false,&quot;type&quot;:&quot;general&quot;}],&quot;id&quot;:&quot;2021-04-01T16:21:05&quot;,&quot;maxSize&quot;:{&quot;size1&quot;:44.6},&quot;minSize&quot;:{&quot;size1&quot;:31.2},&quot;normalSize&quot;:{&quot;size1&quot;:44.59981481481482},&quot;subLayout&quot;:[{&quot;id&quot;:&quot;2021-04-01T16:21:05&quot;,&quot;margin&quot;:{&quot;bottom&quot;:0.02600000612437725,&quot;left&quot;:4.239999771118164,&quot;right&quot;:11.423001289367676,&quot;top&quot;:3.8349997997283936},&quot;type&quot;:0},{&quot;id&quot;:&quot;2021-04-01T16:21:05&quot;,&quot;margin&quot;:{&quot;bottom&quot;:6.7729997634887695,&quot;left&quot;:4.2330002784729,&quot;right&quot;:11.430000305175781,&quot;top&quot;:0.40700000524520874},&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7df24d383dce3416670e"/>
  <p:tag name="KSO_WM_CHIP_FILLPROP" val="[[{&quot;text_align&quot;:&quot;lb&quot;,&quot;text_direction&quot;:&quot;horizontal&quot;,&quot;support_big_font&quot;:true,&quot;picture_toward&quot;:0,&quot;picture_dockside&quot;:[],&quot;fill_id&quot;:&quot;15b43c831d3845b4a81422180b59a628&quot;,&quot;fill_align&quot;:&quot;lb&quot;,&quot;chip_types&quot;:[&quot;header&quot;]},{&quot;text_align&quot;:&quot;lt&quot;,&quot;text_direction&quot;:&quot;horizontal&quot;,&quot;support_big_font&quot;:false,&quot;picture_toward&quot;:0,&quot;picture_dockside&quot;:[],&quot;fill_id&quot;:&quot;6ac040f5c2324d5ba578f2aee964b670&quot;,&quot;fill_align&quot;:&quot;lt&quot;,&quot;chip_types&quot;:[&quot;text&quot;]}],[{&quot;text_align&quot;:&quot;lm&quot;,&quot;text_direction&quot;:&quot;horizontal&quot;,&quot;support_big_font&quot;:false,&quot;picture_toward&quot;:0,&quot;picture_dockside&quot;:[],&quot;fill_id&quot;:&quot;15b43c831d3845b4a81422180b59a628&quot;,&quot;fill_align&quot;:&quot;lm&quot;,&quot;chip_types&quot;:[&quot;text&quot;]},{&quot;text_align&quot;:&quot;lm&quot;,&quot;text_direction&quot;:&quot;horizontal&quot;,&quot;support_big_font&quot;:false,&quot;picture_toward&quot;:0,&quot;picture_dockside&quot;:[],&quot;fill_id&quot;:&quot;6ac040f5c2324d5ba578f2aee964b670&quot;,&quot;fill_align&quot;:&quot;lm&quot;,&quot;chip_types&quot;:[&quot;text&quot;]}]]"/>
  <p:tag name="KSO_WM_CHIP_DECFILLPROP" val="[]"/>
  <p:tag name="KSO_WM_CHIP_GROUPID" val="5fd07df24d383dce3416670d"/>
  <p:tag name="KSO_WM_SLIDE_BK_DARK_LIGHT" val="2"/>
  <p:tag name="KSO_WM_SLIDE_BACKGROUND_TYPE" val="general"/>
  <p:tag name="KSO_WM_SLIDE_SUPPORT_FEATURE_TYPE" val="0"/>
  <p:tag name="KSO_WM_TEMPLATE_ASSEMBLE_XID" val="606570814054ed1e2fb8169b"/>
  <p:tag name="KSO_WM_TEMPLATE_ASSEMBLE_GROUPID" val="606570814054ed1e2fb8169b"/>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85_1*i*1"/>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af6b701c13942a0be18fc7d6ce00d9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0"/>
  <p:tag name="KSO_WM_TEMPLATE_ASSEMBLE_XID" val="606570814054ed1e2fb8169b"/>
  <p:tag name="KSO_WM_TEMPLATE_ASSEMBLE_GROUPID" val="606570814054ed1e2fb8169b"/>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85_1*i*2"/>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05e1f67f72f4edea86156bc373bc7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76"/>
  <p:tag name="KSO_WM_TEMPLATE_ASSEMBLE_XID" val="606570814054ed1e2fb8169b"/>
  <p:tag name="KSO_WM_TEMPLATE_ASSEMBLE_GROUPID" val="606570814054ed1e2fb8169b"/>
</p:tagLst>
</file>

<file path=ppt/tags/tag14.xml><?xml version="1.0" encoding="utf-8"?>
<p:tagLst xmlns:a="http://schemas.openxmlformats.org/drawingml/2006/main" xmlns:r="http://schemas.openxmlformats.org/officeDocument/2006/relationships" xmlns:p="http://schemas.openxmlformats.org/presentationml/2006/main">
  <p:tag name="KSO_WM_SLIDE_ID" val="diagram2021738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17385"/>
  <p:tag name="KSO_WM_SLIDE_LAYOUT" val="f"/>
  <p:tag name="KSO_WM_SLIDE_LAYOUT_CNT" val="2"/>
  <p:tag name="KSO_WM_SLIDE_LAYOUT_INFO" val="{&quot;backgroundInfo&quot;:[{&quot;bottom&quot;:0,&quot;bottomAbs&quot;:false,&quot;left&quot;:0,&quot;leftAbs&quot;:false,&quot;right&quot;:0,&quot;rightAbs&quot;:false,&quot;top&quot;:0,&quot;topAbs&quot;:false,&quot;type&quot;:&quot;general&quot;}],&quot;id&quot;:&quot;2021-04-01T16:21:05&quot;,&quot;maxSize&quot;:{&quot;size1&quot;:44.6},&quot;minSize&quot;:{&quot;size1&quot;:31.2},&quot;normalSize&quot;:{&quot;size1&quot;:44.59981481481482},&quot;subLayout&quot;:[{&quot;id&quot;:&quot;2021-04-01T16:21:05&quot;,&quot;margin&quot;:{&quot;bottom&quot;:0.02600000612437725,&quot;left&quot;:4.239999771118164,&quot;right&quot;:11.423001289367676,&quot;top&quot;:3.8349997997283936},&quot;type&quot;:0},{&quot;id&quot;:&quot;2021-04-01T16:21:05&quot;,&quot;margin&quot;:{&quot;bottom&quot;:6.7729997634887695,&quot;left&quot;:4.2330002784729,&quot;right&quot;:11.430000305175781,&quot;top&quot;:0.40700000524520874},&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7df24d383dce3416670e"/>
  <p:tag name="KSO_WM_CHIP_FILLPROP" val="[[{&quot;text_align&quot;:&quot;lb&quot;,&quot;text_direction&quot;:&quot;horizontal&quot;,&quot;support_big_font&quot;:true,&quot;picture_toward&quot;:0,&quot;picture_dockside&quot;:[],&quot;fill_id&quot;:&quot;15b43c831d3845b4a81422180b59a628&quot;,&quot;fill_align&quot;:&quot;lb&quot;,&quot;chip_types&quot;:[&quot;header&quot;]},{&quot;text_align&quot;:&quot;lt&quot;,&quot;text_direction&quot;:&quot;horizontal&quot;,&quot;support_big_font&quot;:false,&quot;picture_toward&quot;:0,&quot;picture_dockside&quot;:[],&quot;fill_id&quot;:&quot;6ac040f5c2324d5ba578f2aee964b670&quot;,&quot;fill_align&quot;:&quot;lt&quot;,&quot;chip_types&quot;:[&quot;text&quot;]}],[{&quot;text_align&quot;:&quot;lm&quot;,&quot;text_direction&quot;:&quot;horizontal&quot;,&quot;support_big_font&quot;:false,&quot;picture_toward&quot;:0,&quot;picture_dockside&quot;:[],&quot;fill_id&quot;:&quot;15b43c831d3845b4a81422180b59a628&quot;,&quot;fill_align&quot;:&quot;lm&quot;,&quot;chip_types&quot;:[&quot;text&quot;]},{&quot;text_align&quot;:&quot;lm&quot;,&quot;text_direction&quot;:&quot;horizontal&quot;,&quot;support_big_font&quot;:false,&quot;picture_toward&quot;:0,&quot;picture_dockside&quot;:[],&quot;fill_id&quot;:&quot;6ac040f5c2324d5ba578f2aee964b670&quot;,&quot;fill_align&quot;:&quot;lm&quot;,&quot;chip_types&quot;:[&quot;text&quot;]}]]"/>
  <p:tag name="KSO_WM_CHIP_DECFILLPROP" val="[]"/>
  <p:tag name="KSO_WM_CHIP_GROUPID" val="5fd07df24d383dce3416670d"/>
  <p:tag name="KSO_WM_SLIDE_BK_DARK_LIGHT" val="2"/>
  <p:tag name="KSO_WM_SLIDE_BACKGROUND_TYPE" val="general"/>
  <p:tag name="KSO_WM_SLIDE_SUPPORT_FEATURE_TYPE" val="0"/>
  <p:tag name="KSO_WM_TEMPLATE_ASSEMBLE_XID" val="606570814054ed1e2fb8169b"/>
  <p:tag name="KSO_WM_TEMPLATE_ASSEMBLE_GROUPID" val="606570814054ed1e2fb8169b"/>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85_1*i*1"/>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af6b701c13942a0be18fc7d6ce00d9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0"/>
  <p:tag name="KSO_WM_TEMPLATE_ASSEMBLE_XID" val="606570814054ed1e2fb8169b"/>
  <p:tag name="KSO_WM_TEMPLATE_ASSEMBLE_GROUPID" val="606570814054ed1e2fb8169b"/>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85_1*i*2"/>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05e1f67f72f4edea86156bc373bc7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76"/>
  <p:tag name="KSO_WM_TEMPLATE_ASSEMBLE_XID" val="606570814054ed1e2fb8169b"/>
  <p:tag name="KSO_WM_TEMPLATE_ASSEMBLE_GROUPID" val="606570814054ed1e2fb8169b"/>
</p:tagLst>
</file>

<file path=ppt/tags/tag17.xml><?xml version="1.0" encoding="utf-8"?>
<p:tagLst xmlns:a="http://schemas.openxmlformats.org/drawingml/2006/main" xmlns:r="http://schemas.openxmlformats.org/officeDocument/2006/relationships" xmlns:p="http://schemas.openxmlformats.org/presentationml/2006/main">
  <p:tag name="KSO_WM_SLIDE_ID" val="diagram2021738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17385"/>
  <p:tag name="KSO_WM_SLIDE_LAYOUT" val="f"/>
  <p:tag name="KSO_WM_SLIDE_LAYOUT_CNT" val="2"/>
  <p:tag name="KSO_WM_SLIDE_LAYOUT_INFO" val="{&quot;backgroundInfo&quot;:[{&quot;bottom&quot;:0,&quot;bottomAbs&quot;:false,&quot;left&quot;:0,&quot;leftAbs&quot;:false,&quot;right&quot;:0,&quot;rightAbs&quot;:false,&quot;top&quot;:0,&quot;topAbs&quot;:false,&quot;type&quot;:&quot;general&quot;}],&quot;id&quot;:&quot;2021-04-01T16:21:05&quot;,&quot;maxSize&quot;:{&quot;size1&quot;:44.6},&quot;minSize&quot;:{&quot;size1&quot;:31.2},&quot;normalSize&quot;:{&quot;size1&quot;:44.59981481481482},&quot;subLayout&quot;:[{&quot;id&quot;:&quot;2021-04-01T16:21:05&quot;,&quot;margin&quot;:{&quot;bottom&quot;:0.02600000612437725,&quot;left&quot;:4.239999771118164,&quot;right&quot;:11.423001289367676,&quot;top&quot;:3.8349997997283936},&quot;type&quot;:0},{&quot;id&quot;:&quot;2021-04-01T16:21:05&quot;,&quot;margin&quot;:{&quot;bottom&quot;:6.7729997634887695,&quot;left&quot;:4.2330002784729,&quot;right&quot;:11.430000305175781,&quot;top&quot;:0.40700000524520874},&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7df24d383dce3416670e"/>
  <p:tag name="KSO_WM_CHIP_FILLPROP" val="[[{&quot;text_align&quot;:&quot;lb&quot;,&quot;text_direction&quot;:&quot;horizontal&quot;,&quot;support_big_font&quot;:true,&quot;picture_toward&quot;:0,&quot;picture_dockside&quot;:[],&quot;fill_id&quot;:&quot;15b43c831d3845b4a81422180b59a628&quot;,&quot;fill_align&quot;:&quot;lb&quot;,&quot;chip_types&quot;:[&quot;header&quot;]},{&quot;text_align&quot;:&quot;lt&quot;,&quot;text_direction&quot;:&quot;horizontal&quot;,&quot;support_big_font&quot;:false,&quot;picture_toward&quot;:0,&quot;picture_dockside&quot;:[],&quot;fill_id&quot;:&quot;6ac040f5c2324d5ba578f2aee964b670&quot;,&quot;fill_align&quot;:&quot;lt&quot;,&quot;chip_types&quot;:[&quot;text&quot;]}],[{&quot;text_align&quot;:&quot;lm&quot;,&quot;text_direction&quot;:&quot;horizontal&quot;,&quot;support_big_font&quot;:false,&quot;picture_toward&quot;:0,&quot;picture_dockside&quot;:[],&quot;fill_id&quot;:&quot;15b43c831d3845b4a81422180b59a628&quot;,&quot;fill_align&quot;:&quot;lm&quot;,&quot;chip_types&quot;:[&quot;text&quot;]},{&quot;text_align&quot;:&quot;lm&quot;,&quot;text_direction&quot;:&quot;horizontal&quot;,&quot;support_big_font&quot;:false,&quot;picture_toward&quot;:0,&quot;picture_dockside&quot;:[],&quot;fill_id&quot;:&quot;6ac040f5c2324d5ba578f2aee964b670&quot;,&quot;fill_align&quot;:&quot;lm&quot;,&quot;chip_types&quot;:[&quot;text&quot;]}]]"/>
  <p:tag name="KSO_WM_CHIP_DECFILLPROP" val="[]"/>
  <p:tag name="KSO_WM_CHIP_GROUPID" val="5fd07df24d383dce3416670d"/>
  <p:tag name="KSO_WM_SLIDE_BK_DARK_LIGHT" val="2"/>
  <p:tag name="KSO_WM_SLIDE_BACKGROUND_TYPE" val="general"/>
  <p:tag name="KSO_WM_SLIDE_SUPPORT_FEATURE_TYPE" val="0"/>
  <p:tag name="KSO_WM_TEMPLATE_ASSEMBLE_XID" val="606570814054ed1e2fb8169b"/>
  <p:tag name="KSO_WM_TEMPLATE_ASSEMBLE_GROUPID" val="606570814054ed1e2fb8169b"/>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85_1*i*1"/>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af6b701c13942a0be18fc7d6ce00d9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0"/>
  <p:tag name="KSO_WM_TEMPLATE_ASSEMBLE_XID" val="606570814054ed1e2fb8169b"/>
  <p:tag name="KSO_WM_TEMPLATE_ASSEMBLE_GROUPID" val="606570814054ed1e2fb8169b"/>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85_1*i*2"/>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05e1f67f72f4edea86156bc373bc7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76"/>
  <p:tag name="KSO_WM_TEMPLATE_ASSEMBLE_XID" val="606570814054ed1e2fb8169b"/>
  <p:tag name="KSO_WM_TEMPLATE_ASSEMBLE_GROUPID" val="606570814054ed1e2fb8169b"/>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85_1*i*1"/>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af6b701c13942a0be18fc7d6ce00d9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0"/>
  <p:tag name="KSO_WM_TEMPLATE_ASSEMBLE_XID" val="606570814054ed1e2fb8169b"/>
  <p:tag name="KSO_WM_TEMPLATE_ASSEMBLE_GROUPID" val="606570814054ed1e2fb8169b"/>
</p:tagLst>
</file>

<file path=ppt/tags/tag20.xml><?xml version="1.0" encoding="utf-8"?>
<p:tagLst xmlns:a="http://schemas.openxmlformats.org/drawingml/2006/main" xmlns:r="http://schemas.openxmlformats.org/officeDocument/2006/relationships" xmlns:p="http://schemas.openxmlformats.org/presentationml/2006/main">
  <p:tag name="KSO_WM_SLIDE_ID" val="diagram2021738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17385"/>
  <p:tag name="KSO_WM_SLIDE_LAYOUT" val="f"/>
  <p:tag name="KSO_WM_SLIDE_LAYOUT_CNT" val="2"/>
  <p:tag name="KSO_WM_SLIDE_LAYOUT_INFO" val="{&quot;backgroundInfo&quot;:[{&quot;bottom&quot;:0,&quot;bottomAbs&quot;:false,&quot;left&quot;:0,&quot;leftAbs&quot;:false,&quot;right&quot;:0,&quot;rightAbs&quot;:false,&quot;top&quot;:0,&quot;topAbs&quot;:false,&quot;type&quot;:&quot;general&quot;}],&quot;id&quot;:&quot;2021-04-01T16:21:05&quot;,&quot;maxSize&quot;:{&quot;size1&quot;:44.6},&quot;minSize&quot;:{&quot;size1&quot;:31.2},&quot;normalSize&quot;:{&quot;size1&quot;:44.59981481481482},&quot;subLayout&quot;:[{&quot;id&quot;:&quot;2021-04-01T16:21:05&quot;,&quot;margin&quot;:{&quot;bottom&quot;:0.02600000612437725,&quot;left&quot;:4.239999771118164,&quot;right&quot;:11.423001289367676,&quot;top&quot;:3.8349997997283936},&quot;type&quot;:0},{&quot;id&quot;:&quot;2021-04-01T16:21:05&quot;,&quot;margin&quot;:{&quot;bottom&quot;:6.7729997634887695,&quot;left&quot;:4.2330002784729,&quot;right&quot;:11.430000305175781,&quot;top&quot;:0.40700000524520874},&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7df24d383dce3416670e"/>
  <p:tag name="KSO_WM_CHIP_FILLPROP" val="[[{&quot;text_align&quot;:&quot;lb&quot;,&quot;text_direction&quot;:&quot;horizontal&quot;,&quot;support_big_font&quot;:true,&quot;picture_toward&quot;:0,&quot;picture_dockside&quot;:[],&quot;fill_id&quot;:&quot;15b43c831d3845b4a81422180b59a628&quot;,&quot;fill_align&quot;:&quot;lb&quot;,&quot;chip_types&quot;:[&quot;header&quot;]},{&quot;text_align&quot;:&quot;lt&quot;,&quot;text_direction&quot;:&quot;horizontal&quot;,&quot;support_big_font&quot;:false,&quot;picture_toward&quot;:0,&quot;picture_dockside&quot;:[],&quot;fill_id&quot;:&quot;6ac040f5c2324d5ba578f2aee964b670&quot;,&quot;fill_align&quot;:&quot;lt&quot;,&quot;chip_types&quot;:[&quot;text&quot;]}],[{&quot;text_align&quot;:&quot;lm&quot;,&quot;text_direction&quot;:&quot;horizontal&quot;,&quot;support_big_font&quot;:false,&quot;picture_toward&quot;:0,&quot;picture_dockside&quot;:[],&quot;fill_id&quot;:&quot;15b43c831d3845b4a81422180b59a628&quot;,&quot;fill_align&quot;:&quot;lm&quot;,&quot;chip_types&quot;:[&quot;text&quot;]},{&quot;text_align&quot;:&quot;lm&quot;,&quot;text_direction&quot;:&quot;horizontal&quot;,&quot;support_big_font&quot;:false,&quot;picture_toward&quot;:0,&quot;picture_dockside&quot;:[],&quot;fill_id&quot;:&quot;6ac040f5c2324d5ba578f2aee964b670&quot;,&quot;fill_align&quot;:&quot;lm&quot;,&quot;chip_types&quot;:[&quot;text&quot;]}]]"/>
  <p:tag name="KSO_WM_CHIP_DECFILLPROP" val="[]"/>
  <p:tag name="KSO_WM_CHIP_GROUPID" val="5fd07df24d383dce3416670d"/>
  <p:tag name="KSO_WM_SLIDE_BK_DARK_LIGHT" val="2"/>
  <p:tag name="KSO_WM_SLIDE_BACKGROUND_TYPE" val="general"/>
  <p:tag name="KSO_WM_SLIDE_SUPPORT_FEATURE_TYPE" val="0"/>
  <p:tag name="KSO_WM_TEMPLATE_ASSEMBLE_XID" val="606570814054ed1e2fb8169b"/>
  <p:tag name="KSO_WM_TEMPLATE_ASSEMBLE_GROUPID" val="606570814054ed1e2fb8169b"/>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85_1*i*1"/>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af6b701c13942a0be18fc7d6ce00d9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0"/>
  <p:tag name="KSO_WM_TEMPLATE_ASSEMBLE_XID" val="606570814054ed1e2fb8169b"/>
  <p:tag name="KSO_WM_TEMPLATE_ASSEMBLE_GROUPID" val="606570814054ed1e2fb8169b"/>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85_1*i*2"/>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05e1f67f72f4edea86156bc373bc7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76"/>
  <p:tag name="KSO_WM_TEMPLATE_ASSEMBLE_XID" val="606570814054ed1e2fb8169b"/>
  <p:tag name="KSO_WM_TEMPLATE_ASSEMBLE_GROUPID" val="606570814054ed1e2fb8169b"/>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85_1*i*2"/>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05e1f67f72f4edea86156bc373bc7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76"/>
  <p:tag name="KSO_WM_TEMPLATE_ASSEMBLE_XID" val="606570814054ed1e2fb8169b"/>
  <p:tag name="KSO_WM_TEMPLATE_ASSEMBLE_GROUPID" val="606570814054ed1e2fb8169b"/>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5.17007874015746,&quot;width&quot;:567.2078740157481}"/>
</p:tagLst>
</file>

<file path=ppt/tags/tag5.xml><?xml version="1.0" encoding="utf-8"?>
<p:tagLst xmlns:a="http://schemas.openxmlformats.org/drawingml/2006/main" xmlns:r="http://schemas.openxmlformats.org/officeDocument/2006/relationships" xmlns:p="http://schemas.openxmlformats.org/presentationml/2006/main">
  <p:tag name="KSO_WM_SLIDE_ID" val="diagram2021738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17385"/>
  <p:tag name="KSO_WM_SLIDE_LAYOUT" val="f"/>
  <p:tag name="KSO_WM_SLIDE_LAYOUT_CNT" val="2"/>
  <p:tag name="KSO_WM_SLIDE_LAYOUT_INFO" val="{&quot;backgroundInfo&quot;:[{&quot;bottom&quot;:0,&quot;bottomAbs&quot;:false,&quot;left&quot;:0,&quot;leftAbs&quot;:false,&quot;right&quot;:0,&quot;rightAbs&quot;:false,&quot;top&quot;:0,&quot;topAbs&quot;:false,&quot;type&quot;:&quot;general&quot;}],&quot;id&quot;:&quot;2021-04-01T16:21:05&quot;,&quot;maxSize&quot;:{&quot;size1&quot;:44.6},&quot;minSize&quot;:{&quot;size1&quot;:31.2},&quot;normalSize&quot;:{&quot;size1&quot;:44.59981481481482},&quot;subLayout&quot;:[{&quot;id&quot;:&quot;2021-04-01T16:21:05&quot;,&quot;margin&quot;:{&quot;bottom&quot;:0.02600000612437725,&quot;left&quot;:4.239999771118164,&quot;right&quot;:11.423001289367676,&quot;top&quot;:3.8349997997283936},&quot;type&quot;:0},{&quot;id&quot;:&quot;2021-04-01T16:21:05&quot;,&quot;margin&quot;:{&quot;bottom&quot;:6.7729997634887695,&quot;left&quot;:4.2330002784729,&quot;right&quot;:11.430000305175781,&quot;top&quot;:0.40700000524520874},&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7df24d383dce3416670e"/>
  <p:tag name="KSO_WM_CHIP_FILLPROP" val="[[{&quot;text_align&quot;:&quot;lb&quot;,&quot;text_direction&quot;:&quot;horizontal&quot;,&quot;support_big_font&quot;:true,&quot;picture_toward&quot;:0,&quot;picture_dockside&quot;:[],&quot;fill_id&quot;:&quot;15b43c831d3845b4a81422180b59a628&quot;,&quot;fill_align&quot;:&quot;lb&quot;,&quot;chip_types&quot;:[&quot;header&quot;]},{&quot;text_align&quot;:&quot;lt&quot;,&quot;text_direction&quot;:&quot;horizontal&quot;,&quot;support_big_font&quot;:false,&quot;picture_toward&quot;:0,&quot;picture_dockside&quot;:[],&quot;fill_id&quot;:&quot;6ac040f5c2324d5ba578f2aee964b670&quot;,&quot;fill_align&quot;:&quot;lt&quot;,&quot;chip_types&quot;:[&quot;text&quot;]}],[{&quot;text_align&quot;:&quot;lm&quot;,&quot;text_direction&quot;:&quot;horizontal&quot;,&quot;support_big_font&quot;:false,&quot;picture_toward&quot;:0,&quot;picture_dockside&quot;:[],&quot;fill_id&quot;:&quot;15b43c831d3845b4a81422180b59a628&quot;,&quot;fill_align&quot;:&quot;lm&quot;,&quot;chip_types&quot;:[&quot;text&quot;]},{&quot;text_align&quot;:&quot;lm&quot;,&quot;text_direction&quot;:&quot;horizontal&quot;,&quot;support_big_font&quot;:false,&quot;picture_toward&quot;:0,&quot;picture_dockside&quot;:[],&quot;fill_id&quot;:&quot;6ac040f5c2324d5ba578f2aee964b670&quot;,&quot;fill_align&quot;:&quot;lm&quot;,&quot;chip_types&quot;:[&quot;text&quot;]}]]"/>
  <p:tag name="KSO_WM_CHIP_DECFILLPROP" val="[]"/>
  <p:tag name="KSO_WM_CHIP_GROUPID" val="5fd07df24d383dce3416670d"/>
  <p:tag name="KSO_WM_SLIDE_BK_DARK_LIGHT" val="2"/>
  <p:tag name="KSO_WM_SLIDE_BACKGROUND_TYPE" val="general"/>
  <p:tag name="KSO_WM_SLIDE_SUPPORT_FEATURE_TYPE" val="0"/>
  <p:tag name="KSO_WM_TEMPLATE_ASSEMBLE_XID" val="606570814054ed1e2fb8169b"/>
  <p:tag name="KSO_WM_TEMPLATE_ASSEMBLE_GROUPID" val="606570814054ed1e2fb8169b"/>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85_1*i*1"/>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af6b701c13942a0be18fc7d6ce00d9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0"/>
  <p:tag name="KSO_WM_TEMPLATE_ASSEMBLE_XID" val="606570814054ed1e2fb8169b"/>
  <p:tag name="KSO_WM_TEMPLATE_ASSEMBLE_GROUPID" val="606570814054ed1e2fb8169b"/>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85_1*i*2"/>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05e1f67f72f4edea86156bc373bc7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76"/>
  <p:tag name="KSO_WM_TEMPLATE_ASSEMBLE_XID" val="606570814054ed1e2fb8169b"/>
  <p:tag name="KSO_WM_TEMPLATE_ASSEMBLE_GROUPID" val="606570814054ed1e2fb8169b"/>
</p:tagLst>
</file>

<file path=ppt/tags/tag8.xml><?xml version="1.0" encoding="utf-8"?>
<p:tagLst xmlns:a="http://schemas.openxmlformats.org/drawingml/2006/main" xmlns:r="http://schemas.openxmlformats.org/officeDocument/2006/relationships" xmlns:p="http://schemas.openxmlformats.org/presentationml/2006/main">
  <p:tag name="KSO_WM_SLIDE_ID" val="diagram2021738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17385"/>
  <p:tag name="KSO_WM_SLIDE_LAYOUT" val="f"/>
  <p:tag name="KSO_WM_SLIDE_LAYOUT_CNT" val="2"/>
  <p:tag name="KSO_WM_SLIDE_LAYOUT_INFO" val="{&quot;backgroundInfo&quot;:[{&quot;bottom&quot;:0,&quot;bottomAbs&quot;:false,&quot;left&quot;:0,&quot;leftAbs&quot;:false,&quot;right&quot;:0,&quot;rightAbs&quot;:false,&quot;top&quot;:0,&quot;topAbs&quot;:false,&quot;type&quot;:&quot;general&quot;}],&quot;id&quot;:&quot;2021-04-01T16:21:05&quot;,&quot;maxSize&quot;:{&quot;size1&quot;:44.6},&quot;minSize&quot;:{&quot;size1&quot;:31.2},&quot;normalSize&quot;:{&quot;size1&quot;:44.59981481481482},&quot;subLayout&quot;:[{&quot;id&quot;:&quot;2021-04-01T16:21:05&quot;,&quot;margin&quot;:{&quot;bottom&quot;:0.02600000612437725,&quot;left&quot;:4.239999771118164,&quot;right&quot;:11.423001289367676,&quot;top&quot;:3.8349997997283936},&quot;type&quot;:0},{&quot;id&quot;:&quot;2021-04-01T16:21:05&quot;,&quot;margin&quot;:{&quot;bottom&quot;:6.7729997634887695,&quot;left&quot;:4.2330002784729,&quot;right&quot;:11.430000305175781,&quot;top&quot;:0.40700000524520874},&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7df24d383dce3416670e"/>
  <p:tag name="KSO_WM_CHIP_FILLPROP" val="[[{&quot;text_align&quot;:&quot;lb&quot;,&quot;text_direction&quot;:&quot;horizontal&quot;,&quot;support_big_font&quot;:true,&quot;picture_toward&quot;:0,&quot;picture_dockside&quot;:[],&quot;fill_id&quot;:&quot;15b43c831d3845b4a81422180b59a628&quot;,&quot;fill_align&quot;:&quot;lb&quot;,&quot;chip_types&quot;:[&quot;header&quot;]},{&quot;text_align&quot;:&quot;lt&quot;,&quot;text_direction&quot;:&quot;horizontal&quot;,&quot;support_big_font&quot;:false,&quot;picture_toward&quot;:0,&quot;picture_dockside&quot;:[],&quot;fill_id&quot;:&quot;6ac040f5c2324d5ba578f2aee964b670&quot;,&quot;fill_align&quot;:&quot;lt&quot;,&quot;chip_types&quot;:[&quot;text&quot;]}],[{&quot;text_align&quot;:&quot;lm&quot;,&quot;text_direction&quot;:&quot;horizontal&quot;,&quot;support_big_font&quot;:false,&quot;picture_toward&quot;:0,&quot;picture_dockside&quot;:[],&quot;fill_id&quot;:&quot;15b43c831d3845b4a81422180b59a628&quot;,&quot;fill_align&quot;:&quot;lm&quot;,&quot;chip_types&quot;:[&quot;text&quot;]},{&quot;text_align&quot;:&quot;lm&quot;,&quot;text_direction&quot;:&quot;horizontal&quot;,&quot;support_big_font&quot;:false,&quot;picture_toward&quot;:0,&quot;picture_dockside&quot;:[],&quot;fill_id&quot;:&quot;6ac040f5c2324d5ba578f2aee964b670&quot;,&quot;fill_align&quot;:&quot;lm&quot;,&quot;chip_types&quot;:[&quot;text&quot;]}]]"/>
  <p:tag name="KSO_WM_CHIP_DECFILLPROP" val="[]"/>
  <p:tag name="KSO_WM_CHIP_GROUPID" val="5fd07df24d383dce3416670d"/>
  <p:tag name="KSO_WM_SLIDE_BK_DARK_LIGHT" val="2"/>
  <p:tag name="KSO_WM_SLIDE_BACKGROUND_TYPE" val="general"/>
  <p:tag name="KSO_WM_SLIDE_SUPPORT_FEATURE_TYPE" val="0"/>
  <p:tag name="KSO_WM_TEMPLATE_ASSEMBLE_XID" val="606570814054ed1e2fb8169b"/>
  <p:tag name="KSO_WM_TEMPLATE_ASSEMBLE_GROUPID" val="606570814054ed1e2fb8169b"/>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85_1*i*1"/>
  <p:tag name="KSO_WM_TEMPLATE_CATEGORY" val="diagram"/>
  <p:tag name="KSO_WM_TEMPLATE_INDEX" val="20217385"/>
  <p:tag name="KSO_WM_UNIT_LAYERLEVEL" val="1"/>
  <p:tag name="KSO_WM_TAG_VERSION" val="1.0"/>
  <p:tag name="KSO_WM_BEAUTIFY_FLAG" val="#wm#"/>
  <p:tag name="KSO_WM_UNIT_BLOCK" val="0"/>
  <p:tag name="KSO_WM_UNIT_SM_LIMIT_TYPE" val="2"/>
  <p:tag name="KSO_WM_UNIT_DEC_AREA_ID" val="aaf6b701c13942a0be18fc7d6ce00d9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f24d383dce3416670d"/>
  <p:tag name="KSO_WM_CHIP_XID" val="5fd07df24d383dce3416670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0"/>
  <p:tag name="KSO_WM_TEMPLATE_ASSEMBLE_XID" val="606570814054ed1e2fb8169b"/>
  <p:tag name="KSO_WM_TEMPLATE_ASSEMBLE_GROUPID" val="606570814054ed1e2fb8169b"/>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3558</TotalTime>
  <Words>13421</Words>
  <Application>Microsoft Office PowerPoint</Application>
  <PresentationFormat>宽屏</PresentationFormat>
  <Paragraphs>659</Paragraphs>
  <Slides>59</Slides>
  <Notes>51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59</vt:i4>
      </vt:variant>
    </vt:vector>
  </HeadingPairs>
  <TitlesOfParts>
    <vt:vector size="70" baseType="lpstr">
      <vt:lpstr>Lucida Grande</vt:lpstr>
      <vt:lpstr>PingFang SC</vt:lpstr>
      <vt:lpstr>等线</vt:lpstr>
      <vt:lpstr>楷体</vt:lpstr>
      <vt:lpstr>宋体</vt:lpstr>
      <vt:lpstr>Microsoft YaHei</vt:lpstr>
      <vt:lpstr>Microsoft YaHei</vt:lpstr>
      <vt:lpstr>Arial</vt:lpstr>
      <vt:lpstr>Calibri</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Anita Yao</dc:creator>
  <cp:lastModifiedBy>于 越</cp:lastModifiedBy>
  <cp:revision>231</cp:revision>
  <dcterms:created xsi:type="dcterms:W3CDTF">2022-10-29T07:28:41Z</dcterms:created>
  <dcterms:modified xsi:type="dcterms:W3CDTF">2023-01-02T08:16:52Z</dcterms:modified>
</cp:coreProperties>
</file>